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70" r:id="rId3"/>
    <p:sldId id="271" r:id="rId4"/>
    <p:sldId id="279" r:id="rId5"/>
    <p:sldId id="259" r:id="rId6"/>
    <p:sldId id="260" r:id="rId7"/>
    <p:sldId id="278" r:id="rId8"/>
    <p:sldId id="262" r:id="rId9"/>
    <p:sldId id="263" r:id="rId10"/>
    <p:sldId id="264" r:id="rId11"/>
    <p:sldId id="265" r:id="rId12"/>
    <p:sldId id="266" r:id="rId13"/>
    <p:sldId id="267" r:id="rId14"/>
    <p:sldId id="273" r:id="rId15"/>
    <p:sldId id="269" r:id="rId16"/>
    <p:sldId id="275" r:id="rId17"/>
    <p:sldId id="276" r:id="rId18"/>
    <p:sldId id="280" r:id="rId19"/>
    <p:sldId id="28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6582" autoAdjust="0"/>
    <p:restoredTop sz="89065" autoAdjust="0"/>
  </p:normalViewPr>
  <p:slideViewPr>
    <p:cSldViewPr>
      <p:cViewPr>
        <p:scale>
          <a:sx n="74" d="100"/>
          <a:sy n="74" d="100"/>
        </p:scale>
        <p:origin x="-672" y="84"/>
      </p:cViewPr>
      <p:guideLst>
        <p:guide orient="horz" pos="2160"/>
        <p:guide pos="2880"/>
      </p:guideLst>
    </p:cSldViewPr>
  </p:slideViewPr>
  <p:outlineViewPr>
    <p:cViewPr>
      <p:scale>
        <a:sx n="33" d="100"/>
        <a:sy n="33" d="100"/>
      </p:scale>
      <p:origin x="0" y="4320"/>
    </p:cViewPr>
  </p:outlineViewPr>
  <p:notesTextViewPr>
    <p:cViewPr>
      <p:scale>
        <a:sx n="100" d="100"/>
        <a:sy n="100" d="100"/>
      </p:scale>
      <p:origin x="0" y="0"/>
    </p:cViewPr>
  </p:notesTextViewPr>
  <p:sorterViewPr>
    <p:cViewPr>
      <p:scale>
        <a:sx n="66" d="100"/>
        <a:sy n="66" d="100"/>
      </p:scale>
      <p:origin x="0" y="348"/>
    </p:cViewPr>
  </p:sorterViewPr>
  <p:notesViewPr>
    <p:cSldViewPr>
      <p:cViewPr>
        <p:scale>
          <a:sx n="66" d="100"/>
          <a:sy n="66" d="100"/>
        </p:scale>
        <p:origin x="-1608" y="6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1DD116-E22B-4258-A855-2167226B4166}" type="datetimeFigureOut">
              <a:rPr lang="en-US" smtClean="0"/>
              <a:pPr/>
              <a:t>6/14/2011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B2EB12-646C-47C4-89A4-CBA47EA4995E}"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a train-the-trainer program developed by Randy Dougherty, one of the co-conveners of WG 21, which was reviewed and includes input by other members of WG21.  This presentation addresses the changes related to competence Another presentation addresses the changes related to the audit process  This presentation does not address all of requirements in ISO/IEC 17021; just the changes. What is shown in yellow is existing wording from ISO/IEC 17021:2006, with what is shown in white as new wording.</a:t>
            </a:r>
          </a:p>
          <a:p>
            <a:endParaRPr lang="en-US" dirty="0"/>
          </a:p>
        </p:txBody>
      </p:sp>
      <p:sp>
        <p:nvSpPr>
          <p:cNvPr id="4" name="Slide Number Placeholder 3"/>
          <p:cNvSpPr>
            <a:spLocks noGrp="1"/>
          </p:cNvSpPr>
          <p:nvPr>
            <p:ph type="sldNum" sz="quarter" idx="10"/>
          </p:nvPr>
        </p:nvSpPr>
        <p:spPr/>
        <p:txBody>
          <a:bodyPr/>
          <a:lstStyle/>
          <a:p>
            <a:fld id="{A5B2EB12-646C-47C4-89A4-CBA47EA4995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AFD610D1-F58F-4EAB-9069-A8CFB970E219}" type="slidenum">
              <a:rPr lang="en-US" smtClean="0"/>
              <a:pPr/>
              <a:t>10</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dirty="0" smtClean="0"/>
              <a:t>Note that this is not related to the organization’s products or services.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6B1FE9F7-3F7A-4C82-85CF-7983EC0E5E24}" type="slidenum">
              <a:rPr lang="en-US" smtClean="0"/>
              <a:pPr/>
              <a:t>11</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r>
              <a:rPr lang="en-US" dirty="0" smtClean="0"/>
              <a:t>Note that this is not related to the organization’s products or services.</a:t>
            </a:r>
          </a:p>
          <a:p>
            <a:pPr eaLnBrk="1" hangingPunct="1"/>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9DC175E-FE51-4C79-8588-0A57756A988A}" type="slidenum">
              <a:rPr lang="en-US" smtClean="0"/>
              <a:pPr/>
              <a:t>12</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dirty="0" smtClean="0"/>
              <a:t>This is the second  new requirement added to section 7, and requires the CB to evaluate its personnel applying the criteria that is the output of the first new requirement, 7.1.2.</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7816AE8-54A6-42AE-866B-83ECDF9B09B0}" type="slidenum">
              <a:rPr lang="en-US" smtClean="0"/>
              <a:pPr/>
              <a:t>13</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An earlier draft  required the CB to validate  the effectiveness of its evaluation processes.  The final wording softens this a bit, but still requires a CB to demonstrate that its evaluation processes are effective.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7816AE8-54A6-42AE-866B-83ECDF9B09B0}" type="slidenum">
              <a:rPr lang="en-US" smtClean="0"/>
              <a:pPr/>
              <a:t>14</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r>
              <a:rPr lang="en-US" dirty="0" smtClean="0"/>
              <a:t>The informative annex is just that, informative not normative.  So a CB may or may not use any of the methods in Annex B.  The annex also provides useful information on the strengths and weaknesses of each of the methods.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15</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smtClean="0"/>
              <a:t>Changed to eliminate personnel attributes as a requirement consistent with the revised definition of competence</a:t>
            </a:r>
          </a:p>
          <a:p>
            <a:pPr eaLnBrk="1" hangingPunct="1"/>
            <a:r>
              <a:rPr lang="en-US" i="1" smtClean="0"/>
              <a:t>Annex D is an informative annex </a:t>
            </a:r>
          </a:p>
          <a:p>
            <a:pPr eaLnBrk="1" hangingPunct="1"/>
            <a:r>
              <a:rPr lang="en-US" i="1" smtClean="0"/>
              <a:t>M y personal belief, which is shared by some members of WG21, that CBs will not ignore personal attributes  or desired personal behaviors and that these will still remain the major reason for an auditor being fired, as this is a business imperative for any CB</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16</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These desired personal behaviors will look familiar to most CBs as most of these are what was in ISO 19011:2002 as personal attributes.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17</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r>
              <a:rPr lang="en-US" i="1" dirty="0" smtClean="0"/>
              <a:t>WG 21 did identify a few new desired personal behaviors, such as  professional, morally courageous, and organized.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18</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This  is one example of where WG21 deleted a reference to ISO 19011 without adding new requirements.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F3B28F0E-E547-4F38-B04A-897B584D9F81}" type="slidenum">
              <a:rPr lang="en-US" smtClean="0"/>
              <a:pPr/>
              <a:t>19</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r>
              <a:rPr lang="en-US" i="1" dirty="0" smtClean="0"/>
              <a:t>The only change is to </a:t>
            </a:r>
            <a:r>
              <a:rPr lang="en-US" i="1" smtClean="0"/>
              <a:t>delete reference to ISO 19011.</a:t>
            </a:r>
            <a:endParaRPr lang="en-US" i="1"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74A89628-3963-4981-9F16-D90AAF478FA0}" type="slidenum">
              <a:rPr lang="en-US" smtClean="0"/>
              <a:pPr/>
              <a:t>2</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i="1" dirty="0" smtClean="0"/>
              <a:t>What is different?  We eliminated the word ‘demonstrated’.  Why?  Including the word ‘demonstrated’ turns the statement into a qualification rather than a statement of an inherent characteristic.  Logic is from a comment by Sweden that we considered persuasive.  </a:t>
            </a:r>
          </a:p>
          <a:p>
            <a:pPr eaLnBrk="1" hangingPunct="1"/>
            <a:r>
              <a:rPr lang="en-US" i="1" dirty="0" smtClean="0"/>
              <a:t>Later sections of the standard, requirements sections not the principles or definitions, require that competence be demonstrated.  So the concept of demonstrating competence is not lost.</a:t>
            </a:r>
          </a:p>
          <a:p>
            <a:pPr eaLnBrk="1" hangingPunct="1"/>
            <a:endParaRPr lang="en-US" i="1" dirty="0" smtClean="0"/>
          </a:p>
          <a:p>
            <a:pPr eaLnBrk="1" hangingPunct="1"/>
            <a:r>
              <a:rPr lang="en-US" i="1" dirty="0" smtClean="0"/>
              <a:t>ISO 9000:2005 defines competence as the “demonstrated ability to apply knowledge and skills”</a:t>
            </a:r>
          </a:p>
          <a:p>
            <a:pPr eaLnBrk="1" hangingPunct="1"/>
            <a:endParaRPr lang="en-US" i="1" dirty="0" smtClean="0"/>
          </a:p>
          <a:p>
            <a:pPr eaLnBrk="1" hangingPunct="1"/>
            <a:r>
              <a:rPr lang="en-US" i="1" dirty="0" smtClean="0"/>
              <a:t>ISO 19011 defines competence as “demonstrated personal attributes and demonstrated ability to apply knowledge and skills”  Note however that the definition in 19011 is still being debated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0E6F1B2-2738-431A-9124-3A83F3B967EB}" type="slidenum">
              <a:rPr lang="en-US" smtClean="0"/>
              <a:pPr/>
              <a:t>3</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i="1" dirty="0" smtClean="0"/>
              <a:t>When we wrote ISO/IEC 17021:20XX we intentionally avoided the term ‘scope’ to prevent any misunderstanding with the 39 IAF scopes.  The word we agreed upon was ‘technical area’ and as used in 7.1 for competence, a CB “shall determine the competence required for each technical area (as relevant for the specific certification scheme), and for each function in the certification activity”.  However, in CBs applying 17021 and ABs assessing CBs this is a point of contention…what is meant by technical area. </a:t>
            </a:r>
          </a:p>
          <a:p>
            <a:pPr eaLnBrk="1" hangingPunct="1"/>
            <a:r>
              <a:rPr lang="en-US" i="1" dirty="0" smtClean="0"/>
              <a:t>In writing part 2 we included some notes in section 7 trying to explain how the phrase is used relative to QMS, EMS etc.</a:t>
            </a:r>
          </a:p>
          <a:p>
            <a:pPr eaLnBrk="1" hangingPunct="1"/>
            <a:r>
              <a:rPr lang="en-US" i="1" dirty="0" smtClean="0"/>
              <a:t>But later on we decided to try to define it.  While there were some comments on the DIS challenging the definition, there were no suggested interventions for improving it.  So it stays as is.  But I think when read in context, as in some of the notes added to 7.1.2, I think the concept is understandable.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D0E6F1B2-2738-431A-9124-3A83F3B967EB}" type="slidenum">
              <a:rPr lang="en-US" smtClean="0"/>
              <a:pPr/>
              <a:t>4</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i="1" dirty="0" smtClean="0"/>
              <a:t>When we revised the definition of competence, we had to edit this principle  which had included the definition from ISO 9000:2000.</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AB9D56DC-8831-4957-BA95-8CCC0DB65E66}" type="slidenum">
              <a:rPr lang="en-US" smtClean="0"/>
              <a:pPr/>
              <a:t>5</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dirty="0" smtClean="0"/>
              <a:t>This is the first new requirement added to section 7.  This is a requirement to determine competence criteria for each function in the certification process.  So it is not just for auditors.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180B79B4-741E-4D3A-B7E0-64B2EC444BE1}" type="slidenum">
              <a:rPr lang="en-US" smtClean="0"/>
              <a:pPr/>
              <a:t>6</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dirty="0" smtClean="0"/>
              <a:t>The output of the process is competence criteria, for auditors but also for other personnel  functions involved in certification processes.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view shows part of the Normative Annex A. X means the certification body shall define the criteria and depth of knowledge and skills. X+ indicates a need for deeper knowledge and skills.</a:t>
            </a:r>
          </a:p>
          <a:p>
            <a:r>
              <a:rPr lang="en-US" dirty="0" smtClean="0"/>
              <a:t>Competence criteria also means determining what is considered to be  passing or failing, or said another way, what is satisfactory competence and what is not.  However, such a determination is related to the evaluation methods.</a:t>
            </a:r>
          </a:p>
          <a:p>
            <a:r>
              <a:rPr lang="en-US" dirty="0" smtClean="0"/>
              <a:t>So the CB will have determine how is will evaluate competence along with the process of determining competence criteria. </a:t>
            </a:r>
            <a:endParaRPr lang="en-US" dirty="0"/>
          </a:p>
        </p:txBody>
      </p:sp>
      <p:sp>
        <p:nvSpPr>
          <p:cNvPr id="4" name="Slide Number Placeholder 3"/>
          <p:cNvSpPr>
            <a:spLocks noGrp="1"/>
          </p:cNvSpPr>
          <p:nvPr>
            <p:ph type="sldNum" sz="quarter" idx="10"/>
          </p:nvPr>
        </p:nvSpPr>
        <p:spPr/>
        <p:txBody>
          <a:bodyPr/>
          <a:lstStyle/>
          <a:p>
            <a:fld id="{A5B2EB12-646C-47C4-89A4-CBA47EA4995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AFA0A819-691D-48AB-9702-73635D78D476}" type="slidenum">
              <a:rPr lang="en-US" smtClean="0"/>
              <a:pPr/>
              <a:t>8</a:t>
            </a:fld>
            <a:endParaRPr lang="en-US" smtClean="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r>
              <a:rPr lang="en-US" dirty="0" smtClean="0"/>
              <a:t>Note the focus on the processes for making the products or delivering the services provided by the organization.</a:t>
            </a:r>
          </a:p>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9D4FD30B-62FB-4B29-980C-D264A935478E}" type="slidenum">
              <a:rPr lang="en-US" smtClean="0"/>
              <a:pPr/>
              <a:t>9</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t>Note the focus on environmental aspects that result from the processes for making the products or delivering the services provided by the organization.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F48F668-6079-4B5F-92DB-967A1BEA66C1}" type="datetimeFigureOut">
              <a:rPr lang="en-US" smtClean="0"/>
              <a:pPr/>
              <a:t>6/14/2011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67791C4F-09D3-4A55-B9A0-B61042419BD0}" type="slidenum">
              <a:rPr lang="en-US" smtClean="0"/>
              <a:pPr/>
              <a:t>‹Nº›</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48F668-6079-4B5F-92DB-967A1BEA66C1}" type="datetimeFigureOut">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F48F668-6079-4B5F-92DB-967A1BEA66C1}" type="datetimeFigureOut">
              <a:rPr lang="en-US" smtClean="0"/>
              <a:pPr/>
              <a:t>6/14/2011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67791C4F-09D3-4A55-B9A0-B61042419BD0}"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F48F668-6079-4B5F-92DB-967A1BEA66C1}" type="datetimeFigureOut">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F48F668-6079-4B5F-92DB-967A1BEA66C1}" type="datetimeFigureOut">
              <a:rPr lang="en-US" smtClean="0"/>
              <a:pPr/>
              <a:t>6/14/2011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F48F668-6079-4B5F-92DB-967A1BEA66C1}" type="datetimeFigureOut">
              <a:rPr lang="en-US" smtClean="0"/>
              <a:pPr/>
              <a:t>6/14/2011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48F668-6079-4B5F-92DB-967A1BEA66C1}" type="datetimeFigureOut">
              <a:rPr lang="en-US" smtClean="0"/>
              <a:pPr/>
              <a:t>6/14/2011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F48F668-6079-4B5F-92DB-967A1BEA66C1}" type="datetimeFigureOut">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F48F668-6079-4B5F-92DB-967A1BEA66C1}" type="datetimeFigureOut">
              <a:rPr lang="en-US" smtClean="0"/>
              <a:pPr/>
              <a:t>6/14/2011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1C4F-09D3-4A55-B9A0-B61042419BD0}"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F48F668-6079-4B5F-92DB-967A1BEA66C1}" type="datetimeFigureOut">
              <a:rPr lang="en-US" smtClean="0"/>
              <a:pPr/>
              <a:t>6/14/2011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7791C4F-09D3-4A55-B9A0-B61042419BD0}" type="slidenum">
              <a:rPr lang="en-US" smtClean="0"/>
              <a:pPr/>
              <a:t>‹Nº›</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rial Black" pitchFamily="34" charset="0"/>
              </a:rPr>
              <a:t>ISO/IEC 17021:2011</a:t>
            </a:r>
            <a:br>
              <a:rPr lang="en-US" dirty="0" smtClean="0">
                <a:latin typeface="Arial Black" pitchFamily="34" charset="0"/>
              </a:rPr>
            </a:br>
            <a:r>
              <a:rPr lang="en-US" dirty="0" err="1" smtClean="0">
                <a:latin typeface="Arial Black" pitchFamily="34" charset="0"/>
              </a:rPr>
              <a:t>CompetencIA</a:t>
            </a:r>
            <a:endParaRPr lang="en-US" dirty="0">
              <a:latin typeface="Arial Black" pitchFamily="34" charset="0"/>
            </a:endParaRPr>
          </a:p>
        </p:txBody>
      </p:sp>
      <p:sp>
        <p:nvSpPr>
          <p:cNvPr id="3" name="Subtitle 2"/>
          <p:cNvSpPr>
            <a:spLocks noGrp="1"/>
          </p:cNvSpPr>
          <p:nvPr>
            <p:ph type="subTitle" idx="1"/>
          </p:nvPr>
        </p:nvSpPr>
        <p:spPr>
          <a:xfrm>
            <a:off x="1447800" y="3276600"/>
            <a:ext cx="6400800" cy="1752600"/>
          </a:xfrm>
        </p:spPr>
        <p:txBody>
          <a:bodyPr>
            <a:normAutofit fontScale="92500" lnSpcReduction="20000"/>
          </a:bodyPr>
          <a:lstStyle/>
          <a:p>
            <a:endParaRPr lang="en-US" dirty="0" smtClean="0">
              <a:latin typeface="Arial Black" pitchFamily="34" charset="0"/>
            </a:endParaRPr>
          </a:p>
          <a:p>
            <a:r>
              <a:rPr lang="es-MX" dirty="0" smtClean="0">
                <a:latin typeface="Arial Black" pitchFamily="34" charset="0"/>
              </a:rPr>
              <a:t>Presentado a IAAC </a:t>
            </a:r>
          </a:p>
          <a:p>
            <a:r>
              <a:rPr lang="es-MX" dirty="0" smtClean="0">
                <a:latin typeface="Arial Black" pitchFamily="34" charset="0"/>
              </a:rPr>
              <a:t>Mario Llerenas</a:t>
            </a:r>
          </a:p>
          <a:p>
            <a:r>
              <a:rPr lang="es-MX" dirty="0" smtClean="0">
                <a:latin typeface="Arial Black" pitchFamily="34" charset="0"/>
              </a:rPr>
              <a:t>14 de Junio,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ABE3973-EEC2-44A2-A4A3-A49252ACC2B8}" type="slidenum">
              <a:rPr lang="en-US" smtClean="0"/>
              <a:pPr/>
              <a:t>10</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1268" name="Rectangle 3"/>
          <p:cNvSpPr>
            <a:spLocks noGrp="1" noChangeArrowheads="1"/>
          </p:cNvSpPr>
          <p:nvPr>
            <p:ph type="body" idx="1"/>
          </p:nvPr>
        </p:nvSpPr>
        <p:spPr/>
        <p:txBody>
          <a:bodyPr/>
          <a:lstStyle/>
          <a:p>
            <a:pPr>
              <a:buNone/>
            </a:pPr>
            <a:r>
              <a:rPr lang="en-US" dirty="0" smtClean="0">
                <a:latin typeface="Arial Black" pitchFamily="34" charset="0"/>
              </a:rPr>
              <a:t>7.1.2 </a:t>
            </a:r>
            <a:r>
              <a:rPr lang="es-MX" dirty="0" smtClean="0">
                <a:latin typeface="Arial Black" pitchFamily="34" charset="0"/>
              </a:rPr>
              <a:t>Determinación de los criterios de competencia </a:t>
            </a:r>
          </a:p>
          <a:p>
            <a:pPr lvl="1"/>
            <a:r>
              <a:rPr lang="es-MX" dirty="0" smtClean="0">
                <a:latin typeface="Arial Black" pitchFamily="34" charset="0"/>
              </a:rPr>
              <a:t>Nota que describe como “área técnica” aplica a un Sistema de Gestión de la Seguridad de la Cadena de Suministro</a:t>
            </a:r>
          </a:p>
          <a:p>
            <a:pPr lvl="2" eaLnBrk="1" hangingPunct="1"/>
            <a:r>
              <a:rPr lang="es-MX" dirty="0" smtClean="0">
                <a:latin typeface="Arial Black" pitchFamily="34" charset="0"/>
              </a:rPr>
              <a:t>Se refiere a los procesos en el contexto del riesgo de la seguridad de los suministros, como el transporte, el almacenamiento y la información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B4348573-4569-4CEB-9F47-862854DF30D0}" type="slidenum">
              <a:rPr lang="en-US" smtClean="0"/>
              <a:pPr/>
              <a:t>11</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2292" name="Rectangle 3"/>
          <p:cNvSpPr>
            <a:spLocks noGrp="1" noChangeArrowheads="1"/>
          </p:cNvSpPr>
          <p:nvPr>
            <p:ph type="body" idx="1"/>
          </p:nvPr>
        </p:nvSpPr>
        <p:spPr/>
        <p:txBody>
          <a:bodyPr>
            <a:normAutofit lnSpcReduction="10000"/>
          </a:bodyPr>
          <a:lstStyle/>
          <a:p>
            <a:pPr>
              <a:buNone/>
            </a:pPr>
            <a:r>
              <a:rPr lang="en-US" dirty="0" smtClean="0">
                <a:latin typeface="Arial Black" pitchFamily="34" charset="0"/>
              </a:rPr>
              <a:t>7.1.2 </a:t>
            </a:r>
            <a:r>
              <a:rPr lang="es-MX" dirty="0" smtClean="0">
                <a:latin typeface="Arial Black" pitchFamily="34" charset="0"/>
              </a:rPr>
              <a:t>Determinación de los criterios de competencia </a:t>
            </a:r>
          </a:p>
          <a:p>
            <a:pPr lvl="1"/>
            <a:r>
              <a:rPr lang="es-MX" dirty="0" smtClean="0">
                <a:latin typeface="Arial Black" pitchFamily="34" charset="0"/>
              </a:rPr>
              <a:t>Nota que describe como “área técnica” aplica a un Sistema de Gestión de la Seguridad de la Información</a:t>
            </a:r>
          </a:p>
          <a:p>
            <a:pPr lvl="2" eaLnBrk="1" hangingPunct="1"/>
            <a:r>
              <a:rPr lang="es-MX" dirty="0" smtClean="0">
                <a:latin typeface="Arial Black" pitchFamily="34" charset="0"/>
              </a:rPr>
              <a:t>Se refiere, entre otros, a las categorías de tecnologías y prácticas de seguridad de la información, a las actividades de tecnología de comunicación y de información y a otras actividades comerciales relativas a la selección de controles de seguridad apropiados y proporcionados que protegen los activos de comunicación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096A60DB-047A-433E-9764-FD3CE8FBCD93}" type="slidenum">
              <a:rPr lang="en-US" smtClean="0"/>
              <a:pPr/>
              <a:t>12</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3316" name="Rectangle 3"/>
          <p:cNvSpPr>
            <a:spLocks noGrp="1" noChangeArrowheads="1"/>
          </p:cNvSpPr>
          <p:nvPr>
            <p:ph type="body" idx="1"/>
          </p:nvPr>
        </p:nvSpPr>
        <p:spPr/>
        <p:txBody>
          <a:bodyPr>
            <a:normAutofit/>
          </a:bodyPr>
          <a:lstStyle/>
          <a:p>
            <a:pPr eaLnBrk="1" hangingPunct="1">
              <a:buFont typeface="Wingdings" pitchFamily="2" charset="2"/>
              <a:buNone/>
            </a:pPr>
            <a:r>
              <a:rPr lang="en-US" dirty="0" smtClean="0">
                <a:latin typeface="Arial Black" pitchFamily="34" charset="0"/>
              </a:rPr>
              <a:t>7.1.3 </a:t>
            </a:r>
            <a:r>
              <a:rPr lang="es-MX" dirty="0" smtClean="0">
                <a:latin typeface="Arial Black" pitchFamily="34" charset="0"/>
              </a:rPr>
              <a:t>Procesos de evaluación </a:t>
            </a:r>
          </a:p>
          <a:p>
            <a:pPr lvl="1" eaLnBrk="1" hangingPunct="1"/>
            <a:r>
              <a:rPr lang="es-MX" dirty="0" smtClean="0">
                <a:latin typeface="Arial Black" pitchFamily="34" charset="0"/>
              </a:rPr>
              <a:t>El OC debe tener procesos documentados para la evaluación inicial de las competencias y para el seguimiento continuo de la competencia y el desempeño </a:t>
            </a:r>
          </a:p>
          <a:p>
            <a:pPr lvl="1" eaLnBrk="1" hangingPunct="1"/>
            <a:r>
              <a:rPr lang="es-MX" dirty="0" smtClean="0">
                <a:latin typeface="Arial Black" pitchFamily="34" charset="0"/>
              </a:rPr>
              <a:t>Para todo el personal - auditorías y certificación </a:t>
            </a:r>
          </a:p>
          <a:p>
            <a:pPr lvl="1" eaLnBrk="1" hangingPunct="1"/>
            <a:r>
              <a:rPr lang="es-MX" dirty="0" smtClean="0">
                <a:latin typeface="Arial Black" pitchFamily="34" charset="0"/>
              </a:rPr>
              <a:t>Aplicación de los criterios de competencia determinados </a:t>
            </a:r>
          </a:p>
          <a:p>
            <a:pPr eaLnBrk="1" hangingPunct="1">
              <a:buFont typeface="Wingdings" pitchFamily="2" charset="2"/>
              <a:buNone/>
            </a:pPr>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3294892F-95C8-4C2B-9A27-3604D57E2915}" type="slidenum">
              <a:rPr lang="en-US" smtClean="0"/>
              <a:pPr/>
              <a:t>13</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4340" name="Rectangle 3"/>
          <p:cNvSpPr>
            <a:spLocks noGrp="1" noChangeArrowheads="1"/>
          </p:cNvSpPr>
          <p:nvPr>
            <p:ph type="body" idx="1"/>
          </p:nvPr>
        </p:nvSpPr>
        <p:spPr/>
        <p:txBody>
          <a:bodyPr>
            <a:normAutofit lnSpcReduction="10000"/>
          </a:bodyPr>
          <a:lstStyle/>
          <a:p>
            <a:pPr>
              <a:buNone/>
            </a:pPr>
            <a:r>
              <a:rPr lang="en-US" dirty="0" smtClean="0">
                <a:latin typeface="Arial Black" pitchFamily="34" charset="0"/>
              </a:rPr>
              <a:t>7.1.3 </a:t>
            </a:r>
            <a:r>
              <a:rPr lang="es-MX" dirty="0" smtClean="0">
                <a:latin typeface="Arial Black" pitchFamily="34" charset="0"/>
              </a:rPr>
              <a:t>Procesos de evaluación </a:t>
            </a:r>
          </a:p>
          <a:p>
            <a:pPr lvl="1" eaLnBrk="1" hangingPunct="1"/>
            <a:r>
              <a:rPr lang="es-MX" dirty="0" smtClean="0">
                <a:latin typeface="Arial Black" pitchFamily="34" charset="0"/>
              </a:rPr>
              <a:t>El OC debe demostrar que los métodos de evaluación son eficaces</a:t>
            </a:r>
          </a:p>
          <a:p>
            <a:pPr lvl="1" eaLnBrk="1" hangingPunct="1"/>
            <a:r>
              <a:rPr lang="es-MX" dirty="0" smtClean="0">
                <a:latin typeface="Arial Black" pitchFamily="34" charset="0"/>
              </a:rPr>
              <a:t>El resultado debe ser la identificación del personal que ha demostrado el nivel de competencia requerido </a:t>
            </a:r>
          </a:p>
          <a:p>
            <a:pPr lvl="1" eaLnBrk="1" hangingPunct="1"/>
            <a:r>
              <a:rPr lang="es-MX" dirty="0" smtClean="0">
                <a:latin typeface="Arial Black" pitchFamily="34" charset="0"/>
              </a:rPr>
              <a:t>Nota:  Anexo B informativo para posibles métodos de evaluación </a:t>
            </a:r>
          </a:p>
          <a:p>
            <a:pPr lvl="1" eaLnBrk="1" hangingPunct="1"/>
            <a:r>
              <a:rPr lang="es-MX" dirty="0" smtClean="0">
                <a:latin typeface="Arial Black" pitchFamily="34" charset="0"/>
              </a:rPr>
              <a:t>El anexo C Informativo  describe un ejemplo de un flujo de proceso para determinar y mantener la competencia usando los métodos del anexo </a:t>
            </a:r>
            <a:r>
              <a:rPr lang="en-US" dirty="0" smtClean="0">
                <a:latin typeface="Arial Black" pitchFamily="34" charset="0"/>
              </a:rPr>
              <a:t>B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3294892F-95C8-4C2B-9A27-3604D57E2915}" type="slidenum">
              <a:rPr lang="en-US" smtClean="0"/>
              <a:pPr/>
              <a:t>14</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4340" name="Rectangle 3"/>
          <p:cNvSpPr>
            <a:spLocks noGrp="1" noChangeArrowheads="1"/>
          </p:cNvSpPr>
          <p:nvPr>
            <p:ph type="body" idx="1"/>
          </p:nvPr>
        </p:nvSpPr>
        <p:spPr/>
        <p:txBody>
          <a:bodyPr/>
          <a:lstStyle/>
          <a:p>
            <a:pPr eaLnBrk="1" hangingPunct="1">
              <a:buFont typeface="Wingdings" pitchFamily="2" charset="2"/>
              <a:buNone/>
            </a:pPr>
            <a:r>
              <a:rPr lang="es-MX" dirty="0" smtClean="0">
                <a:latin typeface="Arial Black" pitchFamily="34" charset="0"/>
              </a:rPr>
              <a:t>Anexo B Informativo — Posibles Métodos de Evaluación</a:t>
            </a:r>
          </a:p>
          <a:p>
            <a:pPr lvl="1" eaLnBrk="1" hangingPunct="1"/>
            <a:r>
              <a:rPr lang="es-MX" dirty="0" smtClean="0">
                <a:latin typeface="Arial Black" pitchFamily="34" charset="0"/>
              </a:rPr>
              <a:t>Revisión de registros </a:t>
            </a:r>
          </a:p>
          <a:p>
            <a:pPr lvl="1" eaLnBrk="1" hangingPunct="1"/>
            <a:r>
              <a:rPr lang="es-MX" dirty="0" smtClean="0">
                <a:latin typeface="Arial Black" pitchFamily="34" charset="0"/>
              </a:rPr>
              <a:t>Retroalimentación</a:t>
            </a:r>
          </a:p>
          <a:p>
            <a:pPr lvl="1" eaLnBrk="1" hangingPunct="1"/>
            <a:r>
              <a:rPr lang="es-MX" dirty="0" smtClean="0">
                <a:latin typeface="Arial Black" pitchFamily="34" charset="0"/>
              </a:rPr>
              <a:t>Entrevistas</a:t>
            </a:r>
          </a:p>
          <a:p>
            <a:pPr lvl="1" eaLnBrk="1" hangingPunct="1"/>
            <a:r>
              <a:rPr lang="es-MX" dirty="0" smtClean="0">
                <a:latin typeface="Arial Black" pitchFamily="34" charset="0"/>
              </a:rPr>
              <a:t>Observaciones</a:t>
            </a:r>
          </a:p>
          <a:p>
            <a:pPr lvl="1" eaLnBrk="1" hangingPunct="1"/>
            <a:r>
              <a:rPr lang="es-MX" dirty="0" smtClean="0">
                <a:latin typeface="Arial Black" pitchFamily="34" charset="0"/>
              </a:rPr>
              <a:t>Exámenes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15</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8436" name="Rectangle 3"/>
          <p:cNvSpPr>
            <a:spLocks noGrp="1" noChangeArrowheads="1"/>
          </p:cNvSpPr>
          <p:nvPr>
            <p:ph type="body" idx="1"/>
          </p:nvPr>
        </p:nvSpPr>
        <p:spPr/>
        <p:txBody>
          <a:bodyPr>
            <a:normAutofit fontScale="92500" lnSpcReduction="10000"/>
          </a:bodyPr>
          <a:lstStyle/>
          <a:p>
            <a:pPr>
              <a:buNone/>
            </a:pPr>
            <a:r>
              <a:rPr lang="en-US" dirty="0" smtClean="0">
                <a:latin typeface="Arial Black" pitchFamily="34" charset="0"/>
              </a:rPr>
              <a:t>7.2.4 </a:t>
            </a:r>
            <a:r>
              <a:rPr lang="es-MX" dirty="0" smtClean="0">
                <a:latin typeface="Arial Black" pitchFamily="34" charset="0"/>
              </a:rPr>
              <a:t>El OC debe tener procesos definidos para </a:t>
            </a:r>
          </a:p>
          <a:p>
            <a:pPr lvl="1"/>
            <a:r>
              <a:rPr lang="es-MX" dirty="0" smtClean="0">
                <a:latin typeface="Arial Black" pitchFamily="34" charset="0"/>
              </a:rPr>
              <a:t>seleccionar, formar, autorizar formalmente y supervisar a los auditores, y seleccionar expertos técnicos</a:t>
            </a:r>
          </a:p>
          <a:p>
            <a:pPr lvl="1"/>
            <a:r>
              <a:rPr lang="es-MX" dirty="0" smtClean="0">
                <a:latin typeface="Arial Black" pitchFamily="34" charset="0"/>
              </a:rPr>
              <a:t>La evaluación inicial de las competencias de un auditor debe incluir la observación de una auditoría in situ – por un evaluador competente </a:t>
            </a:r>
          </a:p>
          <a:p>
            <a:pPr lvl="1" eaLnBrk="1" hangingPunct="1"/>
            <a:r>
              <a:rPr lang="es-MX" dirty="0" smtClean="0">
                <a:latin typeface="Arial Black" pitchFamily="34" charset="0"/>
              </a:rPr>
              <a:t>Se elimina “atributos personales aplicables” </a:t>
            </a:r>
          </a:p>
          <a:p>
            <a:pPr lvl="1" eaLnBrk="1" hangingPunct="1"/>
            <a:r>
              <a:rPr lang="es-MX" dirty="0" smtClean="0">
                <a:latin typeface="Arial Black" pitchFamily="34" charset="0"/>
              </a:rPr>
              <a:t>Se agrega una nota con referencia al Anexo D sobre el comportamiento deseado del personal en lugar de atributos personales requeridos </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16</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8436" name="Rectangle 3"/>
          <p:cNvSpPr>
            <a:spLocks noGrp="1" noChangeArrowheads="1"/>
          </p:cNvSpPr>
          <p:nvPr>
            <p:ph type="body" idx="1"/>
          </p:nvPr>
        </p:nvSpPr>
        <p:spPr/>
        <p:txBody>
          <a:bodyPr/>
          <a:lstStyle/>
          <a:p>
            <a:pPr>
              <a:buNone/>
            </a:pPr>
            <a:r>
              <a:rPr lang="es-MX" dirty="0" smtClean="0">
                <a:latin typeface="Arial Black" pitchFamily="34" charset="0"/>
              </a:rPr>
              <a:t>Anexo D informativo — comportamiento deseado del personal</a:t>
            </a:r>
          </a:p>
          <a:p>
            <a:pPr lvl="1"/>
            <a:r>
              <a:rPr lang="es-MX" dirty="0" smtClean="0">
                <a:latin typeface="Arial Black" pitchFamily="34" charset="0"/>
              </a:rPr>
              <a:t>Ético</a:t>
            </a:r>
          </a:p>
          <a:p>
            <a:pPr lvl="1"/>
            <a:r>
              <a:rPr lang="es-MX" dirty="0" smtClean="0">
                <a:latin typeface="Arial Black" pitchFamily="34" charset="0"/>
              </a:rPr>
              <a:t>Mentalidad abierta</a:t>
            </a:r>
          </a:p>
          <a:p>
            <a:pPr lvl="1"/>
            <a:r>
              <a:rPr lang="es-MX" dirty="0" smtClean="0">
                <a:latin typeface="Arial Black" pitchFamily="34" charset="0"/>
              </a:rPr>
              <a:t>Diplomático</a:t>
            </a:r>
          </a:p>
          <a:p>
            <a:pPr lvl="1"/>
            <a:r>
              <a:rPr lang="es-MX" dirty="0" smtClean="0">
                <a:latin typeface="Arial Black" pitchFamily="34" charset="0"/>
              </a:rPr>
              <a:t>Colaborador</a:t>
            </a:r>
          </a:p>
          <a:p>
            <a:pPr lvl="1"/>
            <a:r>
              <a:rPr lang="es-MX" dirty="0" smtClean="0">
                <a:latin typeface="Arial Black" pitchFamily="34" charset="0"/>
              </a:rPr>
              <a:t>Observador</a:t>
            </a:r>
          </a:p>
          <a:p>
            <a:pPr lvl="1"/>
            <a:r>
              <a:rPr lang="es-MX" dirty="0" smtClean="0">
                <a:latin typeface="Arial Black" pitchFamily="34" charset="0"/>
              </a:rPr>
              <a:t>Perceptivo</a:t>
            </a:r>
          </a:p>
          <a:p>
            <a:pPr lvl="1"/>
            <a:r>
              <a:rPr lang="es-MX" dirty="0" smtClean="0">
                <a:latin typeface="Arial Black" pitchFamily="34" charset="0"/>
              </a:rPr>
              <a:t>Versátil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17</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lstStyle/>
          <a:p>
            <a:pPr>
              <a:buNone/>
            </a:pPr>
            <a:r>
              <a:rPr lang="es-ES" dirty="0" smtClean="0">
                <a:latin typeface="Arial Black" pitchFamily="34" charset="0"/>
              </a:rPr>
              <a:t>Anexo D informativo — comportamiento deseado del personal</a:t>
            </a:r>
          </a:p>
          <a:p>
            <a:pPr lvl="1"/>
            <a:r>
              <a:rPr lang="es-ES" dirty="0" smtClean="0">
                <a:latin typeface="Arial Black" pitchFamily="34" charset="0"/>
              </a:rPr>
              <a:t>Tenaz</a:t>
            </a:r>
          </a:p>
          <a:p>
            <a:pPr lvl="1"/>
            <a:r>
              <a:rPr lang="es-ES" dirty="0" smtClean="0">
                <a:latin typeface="Arial Black" pitchFamily="34" charset="0"/>
              </a:rPr>
              <a:t>Decidido</a:t>
            </a:r>
          </a:p>
          <a:p>
            <a:pPr lvl="1"/>
            <a:r>
              <a:rPr lang="es-ES" dirty="0" smtClean="0">
                <a:latin typeface="Arial Black" pitchFamily="34" charset="0"/>
              </a:rPr>
              <a:t>Seguro de sí mismo</a:t>
            </a:r>
          </a:p>
          <a:p>
            <a:pPr lvl="1"/>
            <a:r>
              <a:rPr lang="es-ES" dirty="0" smtClean="0">
                <a:latin typeface="Arial Black" pitchFamily="34" charset="0"/>
              </a:rPr>
              <a:t>Profesional</a:t>
            </a:r>
          </a:p>
          <a:p>
            <a:pPr lvl="1"/>
            <a:r>
              <a:rPr lang="es-ES" dirty="0" smtClean="0">
                <a:latin typeface="Arial Black" pitchFamily="34" charset="0"/>
              </a:rPr>
              <a:t>Con valía moral</a:t>
            </a:r>
          </a:p>
          <a:p>
            <a:pPr lvl="1"/>
            <a:r>
              <a:rPr lang="es-ES" dirty="0" smtClean="0">
                <a:latin typeface="Arial Black" pitchFamily="34" charset="0"/>
              </a:rPr>
              <a:t>Organizado</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18</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8436" name="Rectangle 3"/>
          <p:cNvSpPr>
            <a:spLocks noGrp="1" noChangeArrowheads="1"/>
          </p:cNvSpPr>
          <p:nvPr>
            <p:ph type="body" idx="1"/>
          </p:nvPr>
        </p:nvSpPr>
        <p:spPr/>
        <p:txBody>
          <a:bodyPr>
            <a:normAutofit fontScale="92500" lnSpcReduction="20000"/>
          </a:bodyPr>
          <a:lstStyle/>
          <a:p>
            <a:pPr>
              <a:buNone/>
            </a:pPr>
            <a:r>
              <a:rPr lang="en-US" b="1" dirty="0" smtClean="0">
                <a:solidFill>
                  <a:srgbClr val="FFFF00"/>
                </a:solidFill>
                <a:latin typeface="Arial Black" pitchFamily="34" charset="0"/>
              </a:rPr>
              <a:t>7.2.5 </a:t>
            </a:r>
            <a:r>
              <a:rPr lang="es-MX" dirty="0" smtClean="0">
                <a:solidFill>
                  <a:srgbClr val="FFFF00"/>
                </a:solidFill>
                <a:latin typeface="Arial Black" pitchFamily="34" charset="0"/>
              </a:rPr>
              <a:t>El organismo de certificación debe tener un proceso para lograr y demostrar que lleva a cabo auditorías de forma eficaz, incluyendo el empleo de auditores y líderes de equipo auditor que tengan habilidades y conocimientos genéricos de auditoría, así como habilidades y conocimientos apropiados para realizar auditorías en áreas técnicas específicas. </a:t>
            </a:r>
            <a:r>
              <a:rPr lang="es-MX" strike="sngStrike" dirty="0" smtClean="0">
                <a:solidFill>
                  <a:srgbClr val="FFFF00"/>
                </a:solidFill>
                <a:latin typeface="Arial Black" pitchFamily="34" charset="0"/>
              </a:rPr>
              <a:t>Este proceso debe ser definido y documentado de acuerdo con los lineamientos descritos en ISO 19011.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a:spLocks noGrp="1"/>
          </p:cNvSpPr>
          <p:nvPr>
            <p:ph type="sldNum" sz="quarter" idx="12"/>
          </p:nvPr>
        </p:nvSpPr>
        <p:spPr>
          <a:noFill/>
        </p:spPr>
        <p:txBody>
          <a:bodyPr/>
          <a:lstStyle/>
          <a:p>
            <a:fld id="{80889F81-538F-4EF1-8486-A83B81098EA9}" type="slidenum">
              <a:rPr lang="en-US" smtClean="0"/>
              <a:pPr/>
              <a:t>19</a:t>
            </a:fld>
            <a:endParaRPr lang="en-US" smtClean="0"/>
          </a:p>
        </p:txBody>
      </p:sp>
      <p:sp>
        <p:nvSpPr>
          <p:cNvPr id="6349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Competence</a:t>
            </a:r>
            <a:endParaRPr lang="en-US" sz="4000" dirty="0">
              <a:latin typeface="Arial Black" pitchFamily="34" charset="0"/>
            </a:endParaRPr>
          </a:p>
        </p:txBody>
      </p:sp>
      <p:sp>
        <p:nvSpPr>
          <p:cNvPr id="18436" name="Rectangle 3"/>
          <p:cNvSpPr>
            <a:spLocks noGrp="1" noChangeArrowheads="1"/>
          </p:cNvSpPr>
          <p:nvPr>
            <p:ph type="body" idx="1"/>
          </p:nvPr>
        </p:nvSpPr>
        <p:spPr/>
        <p:txBody>
          <a:bodyPr>
            <a:normAutofit fontScale="92500" lnSpcReduction="20000"/>
          </a:bodyPr>
          <a:lstStyle/>
          <a:p>
            <a:pPr>
              <a:buNone/>
            </a:pPr>
            <a:r>
              <a:rPr lang="en-US" dirty="0" smtClean="0">
                <a:solidFill>
                  <a:srgbClr val="FFFF00"/>
                </a:solidFill>
                <a:latin typeface="Arial Black" pitchFamily="34" charset="0"/>
              </a:rPr>
              <a:t>7.2.11 </a:t>
            </a:r>
            <a:r>
              <a:rPr lang="es-ES" dirty="0" smtClean="0">
                <a:solidFill>
                  <a:srgbClr val="FFFF00"/>
                </a:solidFill>
                <a:latin typeface="Arial Black" pitchFamily="34" charset="0"/>
              </a:rPr>
              <a:t>Los procedimientos de seguimiento documentados para auditores deben incluir una combinación de observación in situ, revisión de los informes de auditoría y la retroalimentación de los clientes o del mercado, y deben estar definidos en requisitos documentados. </a:t>
            </a:r>
            <a:r>
              <a:rPr lang="es-ES" strike="sngStrike" dirty="0" smtClean="0">
                <a:solidFill>
                  <a:srgbClr val="FFFF00"/>
                </a:solidFill>
                <a:latin typeface="Arial Black" pitchFamily="34" charset="0"/>
              </a:rPr>
              <a:t>d</a:t>
            </a:r>
            <a:r>
              <a:rPr lang="es-ES" strike="sngStrike" dirty="0" smtClean="0">
                <a:solidFill>
                  <a:srgbClr val="FFFF00"/>
                </a:solidFill>
                <a:latin typeface="Arial Black" pitchFamily="34" charset="0"/>
              </a:rPr>
              <a:t>ebe ser definido y documentado de acuerdo con los lineamientos descritos en ISO 19011</a:t>
            </a:r>
            <a:r>
              <a:rPr lang="es-ES" dirty="0" smtClean="0">
                <a:solidFill>
                  <a:srgbClr val="FFFF00"/>
                </a:solidFill>
                <a:latin typeface="Arial Black" pitchFamily="34" charset="0"/>
              </a:rPr>
              <a:t>. Este seguimiento debe diseñarse de tal modo que perturbe lo menos posible los procesos normales de certificación , especialmente, desde el punto de vista del cliente.</a:t>
            </a:r>
            <a:endParaRPr lang="es-ES" strike="sngStrike" dirty="0" smtClean="0">
              <a:solidFill>
                <a:srgbClr val="FFFF00"/>
              </a:solidFill>
              <a:latin typeface="Arial Black"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C5FD85B8-A8FD-4EBF-A31B-EAC3BBCC5DBE}" type="slidenum">
              <a:rPr lang="en-US" smtClean="0"/>
              <a:pPr/>
              <a:t>2</a:t>
            </a:fld>
            <a:endParaRPr lang="en-US" smtClean="0"/>
          </a:p>
        </p:txBody>
      </p:sp>
      <p:sp>
        <p:nvSpPr>
          <p:cNvPr id="55298"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1268" name="Rectangle 3"/>
          <p:cNvSpPr>
            <a:spLocks noGrp="1" noChangeArrowheads="1"/>
          </p:cNvSpPr>
          <p:nvPr>
            <p:ph type="body" idx="1"/>
          </p:nvPr>
        </p:nvSpPr>
        <p:spPr/>
        <p:txBody>
          <a:bodyPr/>
          <a:lstStyle/>
          <a:p>
            <a:pPr marL="609600" indent="-609600" eaLnBrk="1" hangingPunct="1">
              <a:buFont typeface="Wingdings" pitchFamily="2" charset="2"/>
              <a:buNone/>
            </a:pPr>
            <a:r>
              <a:rPr lang="en-US" dirty="0" smtClean="0">
                <a:latin typeface="Arial Black" pitchFamily="34" charset="0"/>
              </a:rPr>
              <a:t>3	</a:t>
            </a:r>
            <a:r>
              <a:rPr lang="es-MX" dirty="0" smtClean="0">
                <a:latin typeface="Arial Black" pitchFamily="34" charset="0"/>
              </a:rPr>
              <a:t>Términos y definiciones</a:t>
            </a:r>
          </a:p>
          <a:p>
            <a:pPr marL="609600" indent="-609600" eaLnBrk="1" hangingPunct="1">
              <a:buFont typeface="Wingdings" pitchFamily="2" charset="2"/>
              <a:buNone/>
            </a:pPr>
            <a:r>
              <a:rPr lang="es-MX" dirty="0" smtClean="0">
                <a:latin typeface="Arial Black" pitchFamily="34" charset="0"/>
              </a:rPr>
              <a:t>	3.7 competencia</a:t>
            </a:r>
          </a:p>
          <a:p>
            <a:pPr marL="609600" indent="-609600" eaLnBrk="1" hangingPunct="1">
              <a:buFont typeface="Wingdings" pitchFamily="2" charset="2"/>
              <a:buNone/>
            </a:pPr>
            <a:r>
              <a:rPr lang="es-MX" dirty="0" smtClean="0">
                <a:latin typeface="Arial Black" pitchFamily="34" charset="0"/>
              </a:rPr>
              <a:t>	aptitud para aplicar conocimientos y habilidades para lograr los resultados previstos </a:t>
            </a:r>
            <a:r>
              <a:rPr lang="es-MX" dirty="0" smtClean="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AA0DFCA8-9CCB-49A2-B7DA-95727223D2AB}" type="slidenum">
              <a:rPr lang="en-US" smtClean="0"/>
              <a:pPr/>
              <a:t>3</a:t>
            </a:fld>
            <a:endParaRPr lang="en-US" smtClean="0"/>
          </a:p>
        </p:txBody>
      </p:sp>
      <p:sp>
        <p:nvSpPr>
          <p:cNvPr id="55298" name="Rectangle 2"/>
          <p:cNvSpPr>
            <a:spLocks noGrp="1" noChangeArrowheads="1"/>
          </p:cNvSpPr>
          <p:nvPr>
            <p:ph type="title"/>
          </p:nvPr>
        </p:nvSpPr>
        <p:spPr/>
        <p:txBody>
          <a:bodyPr>
            <a:normAutofit fontScale="90000"/>
          </a:bodyPr>
          <a:lstStyle/>
          <a:p>
            <a:pPr>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Competencia</a:t>
            </a:r>
            <a:endParaRPr lang="en-US" sz="4000" dirty="0">
              <a:latin typeface="Arial Black" pitchFamily="34" charset="0"/>
            </a:endParaRPr>
          </a:p>
        </p:txBody>
      </p:sp>
      <p:sp>
        <p:nvSpPr>
          <p:cNvPr id="14340" name="Rectangle 3"/>
          <p:cNvSpPr>
            <a:spLocks noGrp="1" noChangeArrowheads="1"/>
          </p:cNvSpPr>
          <p:nvPr>
            <p:ph type="body" idx="1"/>
          </p:nvPr>
        </p:nvSpPr>
        <p:spPr/>
        <p:txBody>
          <a:bodyPr/>
          <a:lstStyle/>
          <a:p>
            <a:pPr marL="609600" indent="-609600">
              <a:buNone/>
            </a:pPr>
            <a:r>
              <a:rPr lang="en-US" dirty="0" smtClean="0">
                <a:latin typeface="Arial Black" pitchFamily="34" charset="0"/>
              </a:rPr>
              <a:t>3	 </a:t>
            </a:r>
            <a:r>
              <a:rPr lang="es-MX" dirty="0" smtClean="0">
                <a:latin typeface="Arial Black" pitchFamily="34" charset="0"/>
              </a:rPr>
              <a:t>Términos y definiciones</a:t>
            </a:r>
          </a:p>
          <a:p>
            <a:pPr marL="609600" indent="-609600" eaLnBrk="1" hangingPunct="1">
              <a:buFont typeface="Wingdings" pitchFamily="2" charset="2"/>
              <a:buNone/>
            </a:pPr>
            <a:r>
              <a:rPr lang="es-MX" dirty="0" smtClean="0">
                <a:latin typeface="Arial Black" pitchFamily="34" charset="0"/>
              </a:rPr>
              <a:t>	3.10 área técnica</a:t>
            </a:r>
          </a:p>
          <a:p>
            <a:pPr marL="609600" indent="-609600" eaLnBrk="1" hangingPunct="1">
              <a:buFont typeface="Wingdings" pitchFamily="2" charset="2"/>
              <a:buNone/>
            </a:pPr>
            <a:r>
              <a:rPr lang="es-MX" dirty="0" smtClean="0">
                <a:latin typeface="Arial Black" pitchFamily="34" charset="0"/>
              </a:rPr>
              <a:t>	área caracterizada por los elementos comunes de los procesos que se refieren a un tipo específico de sistema de gestión </a:t>
            </a:r>
            <a:endParaRPr lang="es-MX"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AA0DFCA8-9CCB-49A2-B7DA-95727223D2AB}" type="slidenum">
              <a:rPr lang="en-US" smtClean="0"/>
              <a:pPr/>
              <a:t>4</a:t>
            </a:fld>
            <a:endParaRPr lang="en-US" smtClean="0"/>
          </a:p>
        </p:txBody>
      </p:sp>
      <p:sp>
        <p:nvSpPr>
          <p:cNvPr id="55298" name="Rectangle 2"/>
          <p:cNvSpPr>
            <a:spLocks noGrp="1" noChangeArrowheads="1"/>
          </p:cNvSpPr>
          <p:nvPr>
            <p:ph type="title"/>
          </p:nvPr>
        </p:nvSpPr>
        <p:spPr/>
        <p:txBody>
          <a:bodyPr>
            <a:normAutofit fontScale="90000"/>
          </a:bodyPr>
          <a:lstStyle/>
          <a:p>
            <a:pPr>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Competencia</a:t>
            </a:r>
            <a:endParaRPr lang="en-US" sz="4000" dirty="0">
              <a:latin typeface="Arial Black" pitchFamily="34" charset="0"/>
            </a:endParaRPr>
          </a:p>
        </p:txBody>
      </p:sp>
      <p:sp>
        <p:nvSpPr>
          <p:cNvPr id="14340" name="Rectangle 3"/>
          <p:cNvSpPr>
            <a:spLocks noGrp="1" noChangeArrowheads="1"/>
          </p:cNvSpPr>
          <p:nvPr>
            <p:ph type="body" idx="1"/>
          </p:nvPr>
        </p:nvSpPr>
        <p:spPr/>
        <p:txBody>
          <a:bodyPr>
            <a:normAutofit fontScale="92500" lnSpcReduction="20000"/>
          </a:bodyPr>
          <a:lstStyle/>
          <a:p>
            <a:pPr marL="609600" indent="-609600">
              <a:buNone/>
            </a:pPr>
            <a:r>
              <a:rPr lang="en-US" dirty="0" smtClean="0">
                <a:solidFill>
                  <a:srgbClr val="FFFF00"/>
                </a:solidFill>
                <a:latin typeface="Arial Black" pitchFamily="34" charset="0"/>
              </a:rPr>
              <a:t>4 	</a:t>
            </a:r>
            <a:r>
              <a:rPr lang="es-MX" dirty="0" smtClean="0">
                <a:solidFill>
                  <a:srgbClr val="FFFF00"/>
                </a:solidFill>
                <a:latin typeface="Arial Black" pitchFamily="34" charset="0"/>
              </a:rPr>
              <a:t>Principios</a:t>
            </a:r>
          </a:p>
          <a:p>
            <a:pPr>
              <a:buNone/>
            </a:pPr>
            <a:r>
              <a:rPr lang="es-MX" dirty="0" smtClean="0">
                <a:solidFill>
                  <a:srgbClr val="FFFF00"/>
                </a:solidFill>
                <a:latin typeface="Arial Black" pitchFamily="34" charset="0"/>
              </a:rPr>
              <a:t>	4.3 Competencia</a:t>
            </a:r>
          </a:p>
          <a:p>
            <a:pPr>
              <a:buNone/>
            </a:pPr>
            <a:r>
              <a:rPr lang="es-MX" dirty="0" smtClean="0">
                <a:solidFill>
                  <a:srgbClr val="FFFF00"/>
                </a:solidFill>
                <a:latin typeface="Arial Black" pitchFamily="34" charset="0"/>
              </a:rPr>
              <a:t>	La competencia del personal, apoyada por el sistema de gestión del organismo de certificación, es necesaria para que el organismo de certificación proporcione una certificación que dé confianza. La competencia es la aptitud demostrada para aplicar los conocimientos  y habilidades.  </a:t>
            </a:r>
            <a:r>
              <a:rPr lang="es-MX" strike="sngStrike" dirty="0" smtClean="0">
                <a:solidFill>
                  <a:srgbClr val="FFFF00"/>
                </a:solidFill>
                <a:latin typeface="Arial Black" pitchFamily="34" charset="0"/>
              </a:rPr>
              <a:t>Competencia es la aptitud demostrada para aplicar conocimientos y habilidades.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AFEBE4FA-402B-4262-91BD-EDF1BEDE4D65}" type="slidenum">
              <a:rPr lang="en-US" smtClean="0"/>
              <a:pPr/>
              <a:t>5</a:t>
            </a:fld>
            <a:endParaRPr lang="en-US" smtClean="0"/>
          </a:p>
        </p:txBody>
      </p:sp>
      <p:sp>
        <p:nvSpPr>
          <p:cNvPr id="53250" name="Rectangle 2"/>
          <p:cNvSpPr>
            <a:spLocks noGrp="1" noChangeArrowheads="1"/>
          </p:cNvSpPr>
          <p:nvPr>
            <p:ph type="title"/>
          </p:nvPr>
        </p:nvSpPr>
        <p:spPr/>
        <p:txBody>
          <a:bodyPr>
            <a:normAutofit fontScale="90000"/>
          </a:bodyPr>
          <a:lstStyle/>
          <a:p>
            <a:pPr>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Competencia</a:t>
            </a:r>
            <a:endParaRPr lang="en-US" sz="4000" dirty="0">
              <a:latin typeface="Arial Black" pitchFamily="34" charset="0"/>
            </a:endParaRPr>
          </a:p>
        </p:txBody>
      </p:sp>
      <p:sp>
        <p:nvSpPr>
          <p:cNvPr id="6148" name="Rectangle 3"/>
          <p:cNvSpPr>
            <a:spLocks noGrp="1" noChangeArrowheads="1"/>
          </p:cNvSpPr>
          <p:nvPr>
            <p:ph type="body" idx="1"/>
          </p:nvPr>
        </p:nvSpPr>
        <p:spPr/>
        <p:txBody>
          <a:bodyPr>
            <a:normAutofit lnSpcReduction="10000"/>
          </a:bodyPr>
          <a:lstStyle/>
          <a:p>
            <a:pPr eaLnBrk="1" hangingPunct="1">
              <a:buFont typeface="Wingdings" pitchFamily="2" charset="2"/>
              <a:buNone/>
            </a:pPr>
            <a:r>
              <a:rPr lang="en-US" dirty="0" smtClean="0">
                <a:latin typeface="Arial Black" pitchFamily="34" charset="0"/>
              </a:rPr>
              <a:t>7.1.2 </a:t>
            </a:r>
            <a:r>
              <a:rPr lang="es-MX" dirty="0" smtClean="0">
                <a:latin typeface="Arial Black" pitchFamily="34" charset="0"/>
              </a:rPr>
              <a:t>Determinación de los criterios de competencia </a:t>
            </a:r>
          </a:p>
          <a:p>
            <a:pPr lvl="1" eaLnBrk="1" hangingPunct="1"/>
            <a:r>
              <a:rPr lang="es-MX" dirty="0" smtClean="0">
                <a:latin typeface="Arial Black" pitchFamily="34" charset="0"/>
              </a:rPr>
              <a:t>OC debe tener un proceso documentado para determinar los criterios de competencia</a:t>
            </a:r>
          </a:p>
          <a:p>
            <a:pPr lvl="1" eaLnBrk="1" hangingPunct="1"/>
            <a:r>
              <a:rPr lang="es-MX" dirty="0" smtClean="0">
                <a:latin typeface="Arial Black" pitchFamily="34" charset="0"/>
              </a:rPr>
              <a:t>Los criterios de Competencia deben ser determinados para </a:t>
            </a:r>
          </a:p>
          <a:p>
            <a:pPr lvl="2" eaLnBrk="1" hangingPunct="1"/>
            <a:r>
              <a:rPr lang="es-MX" dirty="0" smtClean="0">
                <a:latin typeface="Arial Black" pitchFamily="34" charset="0"/>
              </a:rPr>
              <a:t>Cada tipo de norma o especificación de sistemas de gestión </a:t>
            </a:r>
          </a:p>
          <a:p>
            <a:pPr lvl="2" eaLnBrk="1" hangingPunct="1"/>
            <a:r>
              <a:rPr lang="es-MX" dirty="0" smtClean="0">
                <a:latin typeface="Arial Black" pitchFamily="34" charset="0"/>
              </a:rPr>
              <a:t>Cada área técnica</a:t>
            </a:r>
          </a:p>
          <a:p>
            <a:pPr lvl="2" eaLnBrk="1" hangingPunct="1"/>
            <a:r>
              <a:rPr lang="es-MX" dirty="0" smtClean="0">
                <a:latin typeface="Arial Black" pitchFamily="34" charset="0"/>
              </a:rPr>
              <a:t>Para cada función dentro del proceso de certificación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p:spPr>
        <p:txBody>
          <a:bodyPr/>
          <a:lstStyle/>
          <a:p>
            <a:fld id="{417BFC08-AB25-4937-9DE2-FFB275C46485}" type="slidenum">
              <a:rPr lang="en-US" smtClean="0"/>
              <a:pPr/>
              <a:t>6</a:t>
            </a:fld>
            <a:endParaRPr lang="en-US" smtClean="0"/>
          </a:p>
        </p:txBody>
      </p:sp>
      <p:sp>
        <p:nvSpPr>
          <p:cNvPr id="53250" name="Rectangle 2"/>
          <p:cNvSpPr>
            <a:spLocks noGrp="1" noChangeArrowheads="1"/>
          </p:cNvSpPr>
          <p:nvPr>
            <p:ph type="title"/>
          </p:nvPr>
        </p:nvSpPr>
        <p:spPr/>
        <p:txBody>
          <a:bodyPr>
            <a:normAutofit fontScale="90000"/>
          </a:bodyPr>
          <a:lstStyle/>
          <a:p>
            <a:pPr>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smtClean="0">
                <a:latin typeface="Arial Black" pitchFamily="34" charset="0"/>
              </a:rPr>
              <a:t> </a:t>
            </a:r>
            <a:r>
              <a:rPr lang="en-US" sz="4000" dirty="0" err="1" smtClean="0">
                <a:latin typeface="Arial Black" pitchFamily="34" charset="0"/>
              </a:rPr>
              <a:t>Competencia</a:t>
            </a:r>
            <a:endParaRPr lang="en-US" sz="4000" dirty="0">
              <a:latin typeface="Arial Black" pitchFamily="34" charset="0"/>
            </a:endParaRPr>
          </a:p>
        </p:txBody>
      </p:sp>
      <p:sp>
        <p:nvSpPr>
          <p:cNvPr id="7172" name="Rectangle 3"/>
          <p:cNvSpPr>
            <a:spLocks noGrp="1" noChangeArrowheads="1"/>
          </p:cNvSpPr>
          <p:nvPr>
            <p:ph type="body" idx="1"/>
          </p:nvPr>
        </p:nvSpPr>
        <p:spPr/>
        <p:txBody>
          <a:bodyPr>
            <a:normAutofit/>
          </a:bodyPr>
          <a:lstStyle/>
          <a:p>
            <a:pPr>
              <a:buNone/>
            </a:pPr>
            <a:r>
              <a:rPr lang="en-US" dirty="0" smtClean="0">
                <a:latin typeface="Arial Black" pitchFamily="34" charset="0"/>
              </a:rPr>
              <a:t>7.1.2 </a:t>
            </a:r>
            <a:r>
              <a:rPr lang="es-MX" dirty="0" smtClean="0">
                <a:latin typeface="Arial Black" pitchFamily="34" charset="0"/>
              </a:rPr>
              <a:t>Determinación de los criterios de competencia </a:t>
            </a:r>
          </a:p>
          <a:p>
            <a:pPr lvl="1" eaLnBrk="1" hangingPunct="1"/>
            <a:r>
              <a:rPr lang="es-MX" dirty="0" smtClean="0">
                <a:latin typeface="Arial Black" pitchFamily="34" charset="0"/>
              </a:rPr>
              <a:t>El resultado del proceso deben ser los criterios documentados  respecto al conocimiento y las habilidades requeridos, necesarios para el desempeño eficaz y logro de los resultados previstos</a:t>
            </a:r>
          </a:p>
          <a:p>
            <a:pPr lvl="1" eaLnBrk="1" hangingPunct="1"/>
            <a:r>
              <a:rPr lang="es-MX" dirty="0" smtClean="0">
                <a:latin typeface="Arial Black" pitchFamily="34" charset="0"/>
              </a:rPr>
              <a:t>El anexo A normativo especifica el conocimiento y habilidades que un OC debe definir para desempeñar las funciones específicas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457200"/>
          </a:xfrm>
        </p:spPr>
        <p:txBody>
          <a:bodyPr>
            <a:normAutofit fontScale="90000"/>
          </a:bodyPr>
          <a:lstStyle/>
          <a:p>
            <a:pPr>
              <a:defRPr/>
            </a:pPr>
            <a:r>
              <a:rPr lang="en-US" dirty="0" err="1" smtClean="0">
                <a:latin typeface="Arial Black" pitchFamily="34" charset="0"/>
              </a:rPr>
              <a:t>Anexo</a:t>
            </a:r>
            <a:r>
              <a:rPr lang="en-US" dirty="0" smtClean="0">
                <a:latin typeface="Arial Black" pitchFamily="34" charset="0"/>
              </a:rPr>
              <a:t> A </a:t>
            </a:r>
            <a:r>
              <a:rPr lang="en-US" dirty="0" err="1" smtClean="0">
                <a:latin typeface="Arial Black" pitchFamily="34" charset="0"/>
              </a:rPr>
              <a:t>Normativo</a:t>
            </a:r>
            <a:endParaRPr lang="en-US" dirty="0">
              <a:latin typeface="Arial Black" pitchFamily="34" charset="0"/>
            </a:endParaRPr>
          </a:p>
        </p:txBody>
      </p:sp>
      <p:graphicFrame>
        <p:nvGraphicFramePr>
          <p:cNvPr id="5" name="Content Placeholder 4"/>
          <p:cNvGraphicFramePr>
            <a:graphicFrameLocks noGrp="1"/>
          </p:cNvGraphicFramePr>
          <p:nvPr>
            <p:ph idx="1"/>
          </p:nvPr>
        </p:nvGraphicFramePr>
        <p:xfrm>
          <a:off x="685800" y="1066800"/>
          <a:ext cx="7772401" cy="5403462"/>
        </p:xfrm>
        <a:graphic>
          <a:graphicData uri="http://schemas.openxmlformats.org/drawingml/2006/table">
            <a:tbl>
              <a:tblPr firstRow="1" bandRow="1">
                <a:tableStyleId>{21E4AEA4-8DFA-4A89-87EB-49C32662AFE0}</a:tableStyleId>
              </a:tblPr>
              <a:tblGrid>
                <a:gridCol w="2819400"/>
                <a:gridCol w="1676400"/>
                <a:gridCol w="1295400"/>
                <a:gridCol w="838200"/>
                <a:gridCol w="1143001"/>
              </a:tblGrid>
              <a:tr h="1676400">
                <a:tc>
                  <a:txBody>
                    <a:bodyPr/>
                    <a:lstStyle/>
                    <a:p>
                      <a:pPr marL="0" marR="0" algn="just">
                        <a:lnSpc>
                          <a:spcPts val="1150"/>
                        </a:lnSpc>
                        <a:spcBef>
                          <a:spcPts val="0"/>
                        </a:spcBef>
                        <a:spcAft>
                          <a:spcPts val="0"/>
                        </a:spcAft>
                      </a:pPr>
                      <a:endParaRPr lang="es-MX" sz="1200" noProof="0" smtClean="0"/>
                    </a:p>
                    <a:p>
                      <a:pPr marL="0" marR="0" algn="r">
                        <a:lnSpc>
                          <a:spcPts val="1150"/>
                        </a:lnSpc>
                        <a:spcBef>
                          <a:spcPts val="0"/>
                        </a:spcBef>
                        <a:spcAft>
                          <a:spcPts val="0"/>
                        </a:spcAft>
                      </a:pPr>
                      <a:r>
                        <a:rPr lang="es-MX" sz="1200" noProof="0" smtClean="0"/>
                        <a:t> Functiones de certificación</a:t>
                      </a:r>
                    </a:p>
                    <a:p>
                      <a:pPr marL="0" marR="0" algn="r">
                        <a:lnSpc>
                          <a:spcPts val="1150"/>
                        </a:lnSpc>
                        <a:spcBef>
                          <a:spcPts val="0"/>
                        </a:spcBef>
                        <a:spcAft>
                          <a:spcPts val="0"/>
                        </a:spcAft>
                      </a:pPr>
                      <a:endParaRPr lang="es-MX" sz="1200" noProof="0" smtClean="0"/>
                    </a:p>
                    <a:p>
                      <a:pPr marL="0" marR="0" algn="r">
                        <a:lnSpc>
                          <a:spcPts val="1150"/>
                        </a:lnSpc>
                        <a:spcBef>
                          <a:spcPts val="0"/>
                        </a:spcBef>
                        <a:spcAft>
                          <a:spcPts val="0"/>
                        </a:spcAft>
                      </a:pPr>
                      <a:endParaRPr lang="es-MX" sz="1200" noProof="0" smtClean="0"/>
                    </a:p>
                    <a:p>
                      <a:pPr marL="0" marR="0" algn="l">
                        <a:lnSpc>
                          <a:spcPts val="1150"/>
                        </a:lnSpc>
                        <a:spcBef>
                          <a:spcPts val="0"/>
                        </a:spcBef>
                        <a:spcAft>
                          <a:spcPts val="0"/>
                        </a:spcAft>
                      </a:pPr>
                      <a:r>
                        <a:rPr lang="es-MX" sz="1200" noProof="0" smtClean="0"/>
                        <a:t>conocimientos</a:t>
                      </a:r>
                    </a:p>
                    <a:p>
                      <a:pPr marL="0" marR="0" algn="l">
                        <a:lnSpc>
                          <a:spcPts val="1150"/>
                        </a:lnSpc>
                        <a:spcBef>
                          <a:spcPts val="0"/>
                        </a:spcBef>
                        <a:spcAft>
                          <a:spcPts val="0"/>
                        </a:spcAft>
                      </a:pPr>
                      <a:r>
                        <a:rPr lang="es-MX" sz="1200" baseline="0" noProof="0" smtClean="0"/>
                        <a:t>y habilidades</a:t>
                      </a:r>
                      <a:endParaRPr lang="es-MX" sz="1200" noProof="0" smtClean="0"/>
                    </a:p>
                    <a:p>
                      <a:pPr marL="0" marR="0" algn="l">
                        <a:lnSpc>
                          <a:spcPts val="1150"/>
                        </a:lnSpc>
                        <a:spcBef>
                          <a:spcPts val="0"/>
                        </a:spcBef>
                        <a:spcAft>
                          <a:spcPts val="0"/>
                        </a:spcAft>
                      </a:pPr>
                      <a:endParaRPr lang="es-MX" sz="1200" noProof="0" smtClean="0">
                        <a:latin typeface="Arial"/>
                        <a:ea typeface="MS Mincho"/>
                        <a:cs typeface="Times New Roman"/>
                      </a:endParaRPr>
                    </a:p>
                    <a:p>
                      <a:pPr marL="0" marR="0" algn="l">
                        <a:lnSpc>
                          <a:spcPts val="1150"/>
                        </a:lnSpc>
                        <a:spcBef>
                          <a:spcPts val="0"/>
                        </a:spcBef>
                        <a:spcAft>
                          <a:spcPts val="0"/>
                        </a:spcAft>
                      </a:pPr>
                      <a:endParaRPr lang="es-MX" sz="1200" noProof="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s-MX" sz="1200" noProof="0" smtClean="0"/>
                        <a:t>Realizar</a:t>
                      </a:r>
                      <a:r>
                        <a:rPr lang="es-MX" sz="1200" baseline="0" noProof="0" smtClean="0"/>
                        <a:t> la revisión de la solicitud</a:t>
                      </a:r>
                      <a:r>
                        <a:rPr lang="es-MX" sz="1200" noProof="0" smtClean="0"/>
                        <a:t> </a:t>
                      </a:r>
                      <a:r>
                        <a:rPr lang="es-MX" sz="1200" baseline="0" noProof="0" smtClean="0"/>
                        <a:t> para determinar las competencias requeridas  del equipo auditor., seleccionar los miembros del equipo auditor y determinar la duración de la auditoría</a:t>
                      </a:r>
                      <a:endParaRPr lang="es-MX" sz="1200" noProof="0" smtClean="0"/>
                    </a:p>
                    <a:p>
                      <a:pPr marL="0" marR="0" algn="ctr">
                        <a:lnSpc>
                          <a:spcPts val="1150"/>
                        </a:lnSpc>
                        <a:spcBef>
                          <a:spcPts val="0"/>
                        </a:spcBef>
                        <a:spcAft>
                          <a:spcPts val="0"/>
                        </a:spcAft>
                      </a:pPr>
                      <a:endParaRPr lang="es-MX" sz="1200" noProof="0" smtClean="0"/>
                    </a:p>
                    <a:p>
                      <a:pPr marL="0" marR="0" algn="ctr">
                        <a:lnSpc>
                          <a:spcPts val="1150"/>
                        </a:lnSpc>
                        <a:spcBef>
                          <a:spcPts val="0"/>
                        </a:spcBef>
                        <a:spcAft>
                          <a:spcPts val="0"/>
                        </a:spcAft>
                      </a:pPr>
                      <a:endParaRPr lang="es-MX" sz="1200" noProof="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s-MX" sz="1200" noProof="0" smtClean="0"/>
                        <a:t>Revisar</a:t>
                      </a:r>
                      <a:r>
                        <a:rPr lang="es-MX" sz="1200" baseline="0" noProof="0" smtClean="0"/>
                        <a:t> los informes de auditoría y tomar decisiones de certificación</a:t>
                      </a:r>
                      <a:r>
                        <a:rPr lang="es-MX" sz="1200" noProof="0" smtClean="0"/>
                        <a:t> </a:t>
                      </a:r>
                      <a:endParaRPr lang="es-MX" sz="1200" noProof="0" smtClean="0">
                        <a:latin typeface="Arial"/>
                        <a:ea typeface="MS Mincho"/>
                        <a:cs typeface="Times New Roman"/>
                      </a:endParaRPr>
                    </a:p>
                    <a:p>
                      <a:pPr marL="0" marR="0" algn="ctr">
                        <a:lnSpc>
                          <a:spcPts val="1150"/>
                        </a:lnSpc>
                        <a:spcBef>
                          <a:spcPts val="0"/>
                        </a:spcBef>
                        <a:spcAft>
                          <a:spcPts val="0"/>
                        </a:spcAft>
                      </a:pPr>
                      <a:endParaRPr lang="es-MX" sz="1200" noProof="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s-MX" sz="1200" noProof="0" smtClean="0"/>
                        <a:t>Auditores</a:t>
                      </a:r>
                    </a:p>
                    <a:p>
                      <a:pPr marL="0" marR="0" algn="ctr">
                        <a:lnSpc>
                          <a:spcPts val="1150"/>
                        </a:lnSpc>
                        <a:spcBef>
                          <a:spcPts val="0"/>
                        </a:spcBef>
                        <a:spcAft>
                          <a:spcPts val="0"/>
                        </a:spcAft>
                      </a:pPr>
                      <a:endParaRPr lang="es-MX" sz="1200" noProof="0" smtClean="0">
                        <a:latin typeface="Arial"/>
                        <a:ea typeface="MS Mincho"/>
                        <a:cs typeface="Times New Roman"/>
                      </a:endParaRPr>
                    </a:p>
                    <a:p>
                      <a:pPr marL="0" marR="0" algn="ctr">
                        <a:lnSpc>
                          <a:spcPts val="1150"/>
                        </a:lnSpc>
                        <a:spcBef>
                          <a:spcPts val="0"/>
                        </a:spcBef>
                        <a:spcAft>
                          <a:spcPts val="0"/>
                        </a:spcAft>
                      </a:pPr>
                      <a:endParaRPr lang="es-MX" sz="1200" noProof="0" smtClean="0">
                        <a:latin typeface="Arial"/>
                        <a:ea typeface="MS Mincho"/>
                        <a:cs typeface="Times New Roman"/>
                      </a:endParaRPr>
                    </a:p>
                    <a:p>
                      <a:pPr marL="0" marR="0" algn="ctr">
                        <a:lnSpc>
                          <a:spcPts val="1150"/>
                        </a:lnSpc>
                        <a:spcBef>
                          <a:spcPts val="0"/>
                        </a:spcBef>
                        <a:spcAft>
                          <a:spcPts val="0"/>
                        </a:spcAft>
                      </a:pPr>
                      <a:endParaRPr lang="es-MX" sz="1200" noProof="0" smtClean="0">
                        <a:latin typeface="Arial"/>
                        <a:ea typeface="MS Mincho"/>
                        <a:cs typeface="Times New Roman"/>
                      </a:endParaRPr>
                    </a:p>
                    <a:p>
                      <a:pPr marL="0" marR="0" algn="ctr">
                        <a:lnSpc>
                          <a:spcPts val="1150"/>
                        </a:lnSpc>
                        <a:spcBef>
                          <a:spcPts val="0"/>
                        </a:spcBef>
                        <a:spcAft>
                          <a:spcPts val="0"/>
                        </a:spcAft>
                      </a:pPr>
                      <a:endParaRPr lang="es-MX" sz="1200" noProof="0" smtClean="0">
                        <a:latin typeface="Arial"/>
                        <a:ea typeface="MS Mincho"/>
                        <a:cs typeface="Times New Roman"/>
                      </a:endParaRPr>
                    </a:p>
                    <a:p>
                      <a:pPr marL="0" marR="0" algn="ctr">
                        <a:lnSpc>
                          <a:spcPts val="1150"/>
                        </a:lnSpc>
                        <a:spcBef>
                          <a:spcPts val="0"/>
                        </a:spcBef>
                        <a:spcAft>
                          <a:spcPts val="0"/>
                        </a:spcAft>
                      </a:pPr>
                      <a:endParaRPr lang="es-MX" sz="1200" noProof="0">
                        <a:latin typeface="Arial"/>
                        <a:ea typeface="MS Mincho"/>
                        <a:cs typeface="Times New Roman"/>
                      </a:endParaRPr>
                    </a:p>
                  </a:txBody>
                  <a:tcPr marL="68580" marR="68580" marT="0" marB="0" anchor="b"/>
                </a:tc>
                <a:tc>
                  <a:txBody>
                    <a:bodyPr/>
                    <a:lstStyle/>
                    <a:p>
                      <a:pPr marL="0" marR="0" algn="ctr">
                        <a:lnSpc>
                          <a:spcPts val="1150"/>
                        </a:lnSpc>
                        <a:spcBef>
                          <a:spcPts val="0"/>
                        </a:spcBef>
                        <a:spcAft>
                          <a:spcPts val="0"/>
                        </a:spcAft>
                      </a:pPr>
                      <a:r>
                        <a:rPr lang="es-MX" sz="1200" noProof="0" dirty="0" smtClean="0"/>
                        <a:t>Liderar</a:t>
                      </a:r>
                      <a:r>
                        <a:rPr lang="es-MX" sz="1200" baseline="0" noProof="0" dirty="0" smtClean="0"/>
                        <a:t> el equipo auditor </a:t>
                      </a:r>
                      <a:r>
                        <a:rPr lang="es-MX" sz="1200" noProof="0" dirty="0" smtClean="0"/>
                        <a:t> </a:t>
                      </a:r>
                    </a:p>
                    <a:p>
                      <a:pPr marL="0" marR="0" algn="ctr">
                        <a:lnSpc>
                          <a:spcPts val="1150"/>
                        </a:lnSpc>
                        <a:spcBef>
                          <a:spcPts val="0"/>
                        </a:spcBef>
                        <a:spcAft>
                          <a:spcPts val="0"/>
                        </a:spcAft>
                      </a:pPr>
                      <a:endParaRPr lang="es-MX" sz="1200" noProof="0" dirty="0" smtClean="0">
                        <a:latin typeface="Arial"/>
                        <a:ea typeface="MS Mincho"/>
                        <a:cs typeface="Times New Roman"/>
                      </a:endParaRPr>
                    </a:p>
                    <a:p>
                      <a:pPr marL="0" marR="0" algn="ctr">
                        <a:lnSpc>
                          <a:spcPts val="1150"/>
                        </a:lnSpc>
                        <a:spcBef>
                          <a:spcPts val="0"/>
                        </a:spcBef>
                        <a:spcAft>
                          <a:spcPts val="0"/>
                        </a:spcAft>
                      </a:pPr>
                      <a:endParaRPr lang="es-MX" sz="1200" noProof="0" dirty="0" smtClean="0">
                        <a:latin typeface="Arial"/>
                        <a:ea typeface="MS Mincho"/>
                        <a:cs typeface="Times New Roman"/>
                      </a:endParaRPr>
                    </a:p>
                    <a:p>
                      <a:pPr marL="0" marR="0" algn="ctr">
                        <a:lnSpc>
                          <a:spcPts val="1150"/>
                        </a:lnSpc>
                        <a:spcBef>
                          <a:spcPts val="0"/>
                        </a:spcBef>
                        <a:spcAft>
                          <a:spcPts val="0"/>
                        </a:spcAft>
                      </a:pPr>
                      <a:endParaRPr lang="es-MX" sz="1200" noProof="0" dirty="0" smtClean="0">
                        <a:latin typeface="Arial"/>
                        <a:ea typeface="MS Mincho"/>
                        <a:cs typeface="Times New Roman"/>
                      </a:endParaRPr>
                    </a:p>
                    <a:p>
                      <a:pPr marL="0" marR="0" algn="ctr">
                        <a:lnSpc>
                          <a:spcPts val="1150"/>
                        </a:lnSpc>
                        <a:spcBef>
                          <a:spcPts val="0"/>
                        </a:spcBef>
                        <a:spcAft>
                          <a:spcPts val="0"/>
                        </a:spcAft>
                      </a:pPr>
                      <a:endParaRPr lang="es-MX" sz="1200" noProof="0" dirty="0" smtClean="0">
                        <a:latin typeface="Arial"/>
                        <a:ea typeface="MS Mincho"/>
                        <a:cs typeface="Times New Roman"/>
                      </a:endParaRPr>
                    </a:p>
                    <a:p>
                      <a:pPr marL="0" marR="0" algn="ctr">
                        <a:lnSpc>
                          <a:spcPts val="1150"/>
                        </a:lnSpc>
                        <a:spcBef>
                          <a:spcPts val="0"/>
                        </a:spcBef>
                        <a:spcAft>
                          <a:spcPts val="0"/>
                        </a:spcAft>
                      </a:pPr>
                      <a:endParaRPr lang="es-MX" sz="1200" noProof="0" dirty="0">
                        <a:latin typeface="Arial"/>
                        <a:ea typeface="MS Mincho"/>
                        <a:cs typeface="Times New Roman"/>
                      </a:endParaRPr>
                    </a:p>
                  </a:txBody>
                  <a:tcPr marL="68580" marR="68580" marT="0" marB="0" anchor="b"/>
                </a:tc>
              </a:tr>
              <a:tr h="721344">
                <a:tc>
                  <a:txBody>
                    <a:bodyPr/>
                    <a:lstStyle/>
                    <a:p>
                      <a:pPr marL="0" marR="0" algn="l">
                        <a:lnSpc>
                          <a:spcPts val="1150"/>
                        </a:lnSpc>
                        <a:spcBef>
                          <a:spcPts val="0"/>
                        </a:spcBef>
                        <a:spcAft>
                          <a:spcPts val="0"/>
                        </a:spcAft>
                      </a:pPr>
                      <a:endParaRPr lang="es-MX" sz="1200" noProof="0" smtClean="0"/>
                    </a:p>
                    <a:p>
                      <a:pPr marL="0" marR="0" algn="l">
                        <a:lnSpc>
                          <a:spcPts val="1150"/>
                        </a:lnSpc>
                        <a:spcBef>
                          <a:spcPts val="0"/>
                        </a:spcBef>
                        <a:spcAft>
                          <a:spcPts val="0"/>
                        </a:spcAft>
                      </a:pPr>
                      <a:r>
                        <a:rPr lang="es-MX" sz="1200" noProof="0" smtClean="0"/>
                        <a:t>Conocimiento de las</a:t>
                      </a:r>
                      <a:r>
                        <a:rPr lang="es-MX" sz="1200" baseline="0" noProof="0" smtClean="0"/>
                        <a:t> prácticas  de gestión del negocio</a:t>
                      </a:r>
                      <a:endParaRPr lang="es-MX" sz="1200" noProof="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latin typeface="+mn-lt"/>
                        <a:ea typeface="+mn-ea"/>
                        <a:cs typeface="+mn-cs"/>
                      </a:endParaRPr>
                    </a:p>
                    <a:p>
                      <a:pPr marL="0" marR="0" algn="ctr">
                        <a:lnSpc>
                          <a:spcPts val="1150"/>
                        </a:lnSpc>
                        <a:spcBef>
                          <a:spcPts val="0"/>
                        </a:spcBef>
                        <a:spcAft>
                          <a:spcPts val="0"/>
                        </a:spcAft>
                      </a:pPr>
                      <a:endParaRPr lang="en-GB" sz="1200" dirty="0" smtClean="0">
                        <a:latin typeface="+mn-lt"/>
                        <a:ea typeface="+mn-ea"/>
                        <a:cs typeface="+mn-cs"/>
                      </a:endParaRPr>
                    </a:p>
                    <a:p>
                      <a:pPr marL="0" marR="0" algn="ctr">
                        <a:lnSpc>
                          <a:spcPts val="1150"/>
                        </a:lnSpc>
                        <a:spcBef>
                          <a:spcPts val="0"/>
                        </a:spcBef>
                        <a:spcAft>
                          <a:spcPts val="0"/>
                        </a:spcAft>
                      </a:pPr>
                      <a:r>
                        <a:rPr lang="en-GB" sz="1200" dirty="0" smtClean="0">
                          <a:latin typeface="+mn-lt"/>
                          <a:ea typeface="+mn-ea"/>
                          <a:cs typeface="+mn-cs"/>
                        </a:rPr>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721344">
                <a:tc>
                  <a:txBody>
                    <a:bodyPr/>
                    <a:lstStyle/>
                    <a:p>
                      <a:pPr marL="0" marR="0" algn="l">
                        <a:lnSpc>
                          <a:spcPts val="1150"/>
                        </a:lnSpc>
                        <a:spcBef>
                          <a:spcPts val="0"/>
                        </a:spcBef>
                        <a:spcAft>
                          <a:spcPts val="0"/>
                        </a:spcAft>
                      </a:pPr>
                      <a:r>
                        <a:rPr lang="es-MX" sz="1200" noProof="0" smtClean="0"/>
                        <a:t> </a:t>
                      </a:r>
                    </a:p>
                    <a:p>
                      <a:pPr marL="0" marR="0" algn="l">
                        <a:lnSpc>
                          <a:spcPts val="1150"/>
                        </a:lnSpc>
                        <a:spcBef>
                          <a:spcPts val="0"/>
                        </a:spcBef>
                        <a:spcAft>
                          <a:spcPts val="0"/>
                        </a:spcAft>
                      </a:pPr>
                      <a:r>
                        <a:rPr lang="es-MX" sz="1200" noProof="0" smtClean="0"/>
                        <a:t>Conocimiento de  los principios, prácticas y técnicas de auditoría</a:t>
                      </a:r>
                      <a:endParaRPr lang="es-MX" sz="1200" noProof="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a:solidFill>
                          <a:srgbClr val="0000FF"/>
                        </a:solidFill>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  </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961792">
                <a:tc>
                  <a:txBody>
                    <a:bodyPr/>
                    <a:lstStyle/>
                    <a:p>
                      <a:pPr marL="0" marR="0" algn="l">
                        <a:lnSpc>
                          <a:spcPts val="1150"/>
                        </a:lnSpc>
                        <a:spcBef>
                          <a:spcPts val="0"/>
                        </a:spcBef>
                        <a:spcAft>
                          <a:spcPts val="0"/>
                        </a:spcAft>
                      </a:pPr>
                      <a:endParaRPr lang="es-MX" sz="1200" noProof="0" smtClean="0"/>
                    </a:p>
                    <a:p>
                      <a:pPr marL="0" marR="0" algn="l">
                        <a:lnSpc>
                          <a:spcPts val="1150"/>
                        </a:lnSpc>
                        <a:spcBef>
                          <a:spcPts val="0"/>
                        </a:spcBef>
                        <a:spcAft>
                          <a:spcPts val="0"/>
                        </a:spcAft>
                      </a:pPr>
                      <a:endParaRPr lang="es-MX" sz="1200" noProof="0" smtClean="0"/>
                    </a:p>
                    <a:p>
                      <a:pPr marL="0" marR="0" algn="l">
                        <a:lnSpc>
                          <a:spcPts val="1150"/>
                        </a:lnSpc>
                        <a:spcBef>
                          <a:spcPts val="0"/>
                        </a:spcBef>
                        <a:spcAft>
                          <a:spcPts val="0"/>
                        </a:spcAft>
                      </a:pPr>
                      <a:r>
                        <a:rPr lang="es-MX" sz="1200" noProof="0" smtClean="0"/>
                        <a:t>Conocimiento</a:t>
                      </a:r>
                      <a:r>
                        <a:rPr lang="es-MX" sz="1200" baseline="0" noProof="0" smtClean="0"/>
                        <a:t> de  las normas / documentos normativos  de sistemas de gestión específicos</a:t>
                      </a:r>
                      <a:r>
                        <a:rPr lang="es-MX" sz="1200" noProof="0" smtClean="0"/>
                        <a:t> </a:t>
                      </a:r>
                      <a:endParaRPr lang="es-MX" sz="1200" noProof="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585091">
                <a:tc>
                  <a:txBody>
                    <a:bodyPr/>
                    <a:lstStyle/>
                    <a:p>
                      <a:pPr marL="0" marR="0" algn="l">
                        <a:lnSpc>
                          <a:spcPts val="1150"/>
                        </a:lnSpc>
                        <a:spcBef>
                          <a:spcPts val="0"/>
                        </a:spcBef>
                        <a:spcAft>
                          <a:spcPts val="0"/>
                        </a:spcAft>
                      </a:pPr>
                      <a:endParaRPr lang="es-MX" sz="1200" noProof="0" smtClean="0"/>
                    </a:p>
                    <a:p>
                      <a:pPr marL="0" marR="0" algn="l">
                        <a:lnSpc>
                          <a:spcPts val="1150"/>
                        </a:lnSpc>
                        <a:spcBef>
                          <a:spcPts val="0"/>
                        </a:spcBef>
                        <a:spcAft>
                          <a:spcPts val="0"/>
                        </a:spcAft>
                      </a:pPr>
                      <a:r>
                        <a:rPr lang="es-MX" sz="1200" noProof="0" smtClean="0"/>
                        <a:t>Conocimiento</a:t>
                      </a:r>
                      <a:r>
                        <a:rPr lang="es-MX" sz="1200" baseline="0" noProof="0" smtClean="0"/>
                        <a:t> de  los procesos del organismo de certificación </a:t>
                      </a:r>
                      <a:endParaRPr lang="es-MX" sz="1200" noProof="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r h="585091">
                <a:tc>
                  <a:txBody>
                    <a:bodyPr/>
                    <a:lstStyle/>
                    <a:p>
                      <a:pPr marL="0" marR="0" algn="l">
                        <a:lnSpc>
                          <a:spcPts val="1150"/>
                        </a:lnSpc>
                        <a:spcBef>
                          <a:spcPts val="0"/>
                        </a:spcBef>
                        <a:spcAft>
                          <a:spcPts val="0"/>
                        </a:spcAft>
                      </a:pPr>
                      <a:endParaRPr lang="es-MX" sz="1200" noProof="0" dirty="0" smtClean="0"/>
                    </a:p>
                    <a:p>
                      <a:pPr marL="0" marR="0" algn="l">
                        <a:lnSpc>
                          <a:spcPts val="1150"/>
                        </a:lnSpc>
                        <a:spcBef>
                          <a:spcPts val="0"/>
                        </a:spcBef>
                        <a:spcAft>
                          <a:spcPts val="0"/>
                        </a:spcAft>
                      </a:pPr>
                      <a:r>
                        <a:rPr lang="es-MX" sz="1200" noProof="0" dirty="0" smtClean="0"/>
                        <a:t>Conocimiento</a:t>
                      </a:r>
                      <a:r>
                        <a:rPr lang="es-MX" sz="1200" baseline="0" noProof="0" dirty="0" smtClean="0"/>
                        <a:t> del sector profesional del cliente</a:t>
                      </a:r>
                      <a:endParaRPr lang="es-MX" sz="1200" noProof="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c>
                  <a:txBody>
                    <a:bodyPr/>
                    <a:lstStyle/>
                    <a:p>
                      <a:pPr marL="0" marR="0" algn="ctr">
                        <a:lnSpc>
                          <a:spcPts val="1150"/>
                        </a:lnSpc>
                        <a:spcBef>
                          <a:spcPts val="0"/>
                        </a:spcBef>
                        <a:spcAft>
                          <a:spcPts val="0"/>
                        </a:spcAft>
                      </a:pPr>
                      <a:endParaRPr lang="en-GB" sz="1200" dirty="0" smtClean="0"/>
                    </a:p>
                    <a:p>
                      <a:pPr marL="0" marR="0" algn="ctr">
                        <a:lnSpc>
                          <a:spcPts val="1150"/>
                        </a:lnSpc>
                        <a:spcBef>
                          <a:spcPts val="0"/>
                        </a:spcBef>
                        <a:spcAft>
                          <a:spcPts val="0"/>
                        </a:spcAft>
                      </a:pPr>
                      <a:r>
                        <a:rPr lang="en-GB" sz="1200" dirty="0" smtClean="0"/>
                        <a:t>X+</a:t>
                      </a:r>
                      <a:endParaRPr lang="en-US" sz="1200" dirty="0">
                        <a:latin typeface="Arial"/>
                        <a:ea typeface="MS Mincho"/>
                        <a:cs typeface="Times New Roman"/>
                      </a:endParaRPr>
                    </a:p>
                  </a:txBody>
                  <a:tcPr marL="68580" marR="68580" marT="0" marB="0"/>
                </a:tc>
              </a:tr>
            </a:tbl>
          </a:graphicData>
        </a:graphic>
      </p:graphicFrame>
      <p:sp>
        <p:nvSpPr>
          <p:cNvPr id="8239" name="Slide Number Placeholder 3"/>
          <p:cNvSpPr>
            <a:spLocks noGrp="1"/>
          </p:cNvSpPr>
          <p:nvPr>
            <p:ph type="sldNum" sz="quarter" idx="12"/>
          </p:nvPr>
        </p:nvSpPr>
        <p:spPr>
          <a:noFill/>
        </p:spPr>
        <p:txBody>
          <a:bodyPr/>
          <a:lstStyle/>
          <a:p>
            <a:fld id="{95FF9B05-E2CC-4A0A-A274-74A775465E36}" type="slidenum">
              <a:rPr lang="en-US" smtClean="0"/>
              <a:pPr/>
              <a:t>7</a:t>
            </a:fld>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34D643EC-F122-447B-A353-571C246F9C71}" type="slidenum">
              <a:rPr lang="en-US" smtClean="0"/>
              <a:pPr/>
              <a:t>8</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9220" name="Rectangle 3"/>
          <p:cNvSpPr>
            <a:spLocks noGrp="1" noChangeArrowheads="1"/>
          </p:cNvSpPr>
          <p:nvPr>
            <p:ph type="body" idx="1"/>
          </p:nvPr>
        </p:nvSpPr>
        <p:spPr/>
        <p:txBody>
          <a:bodyPr/>
          <a:lstStyle/>
          <a:p>
            <a:pPr>
              <a:buNone/>
            </a:pPr>
            <a:r>
              <a:rPr lang="en-US" dirty="0" smtClean="0">
                <a:latin typeface="Arial Black" pitchFamily="34" charset="0"/>
              </a:rPr>
              <a:t>7.1.2 </a:t>
            </a:r>
            <a:r>
              <a:rPr lang="es-MX" dirty="0" smtClean="0">
                <a:latin typeface="Arial Black" pitchFamily="34" charset="0"/>
              </a:rPr>
              <a:t>Determinación de los criterios de competencia </a:t>
            </a:r>
          </a:p>
          <a:p>
            <a:pPr lvl="1" eaLnBrk="1" hangingPunct="1"/>
            <a:r>
              <a:rPr lang="es-MX" dirty="0" smtClean="0">
                <a:latin typeface="Arial Black" pitchFamily="34" charset="0"/>
              </a:rPr>
              <a:t>Nota que describe como “área técnica” aplica a un Sistema de Gestión de Calidad</a:t>
            </a:r>
          </a:p>
          <a:p>
            <a:pPr lvl="2" eaLnBrk="1" hangingPunct="1"/>
            <a:r>
              <a:rPr lang="es-MX" dirty="0" smtClean="0">
                <a:latin typeface="Arial Black" pitchFamily="34" charset="0"/>
              </a:rPr>
              <a:t>Se refiere a los procesos necesarios para satisfacer las expectativas del cliente y los requisitos legales y reglamentarios aplicables a los productos y servicios de la organización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838ECAC4-0E73-43A2-9EF1-6E57F7A82BB5}" type="slidenum">
              <a:rPr lang="en-US" smtClean="0"/>
              <a:pPr/>
              <a:t>9</a:t>
            </a:fld>
            <a:endParaRPr lang="en-US" smtClean="0"/>
          </a:p>
        </p:txBody>
      </p:sp>
      <p:sp>
        <p:nvSpPr>
          <p:cNvPr id="53250" name="Rectangle 2"/>
          <p:cNvSpPr>
            <a:spLocks noGrp="1" noChangeArrowheads="1"/>
          </p:cNvSpPr>
          <p:nvPr>
            <p:ph type="title"/>
          </p:nvPr>
        </p:nvSpPr>
        <p:spPr/>
        <p:txBody>
          <a:bodyPr>
            <a:normAutofit fontScale="90000"/>
          </a:bodyPr>
          <a:lstStyle/>
          <a:p>
            <a:pPr eaLnBrk="1" hangingPunct="1">
              <a:defRPr/>
            </a:pPr>
            <a:r>
              <a:rPr lang="en-US" sz="4000" dirty="0" smtClean="0">
                <a:latin typeface="Arial Black" pitchFamily="34" charset="0"/>
              </a:rPr>
              <a:t>ISO/IEC 17021:2011</a:t>
            </a:r>
            <a:r>
              <a:rPr lang="en-US" sz="4000" dirty="0">
                <a:latin typeface="Arial Black" pitchFamily="34" charset="0"/>
              </a:rPr>
              <a:t/>
            </a:r>
            <a:br>
              <a:rPr lang="en-US" sz="4000" dirty="0">
                <a:latin typeface="Arial Black" pitchFamily="34" charset="0"/>
              </a:rPr>
            </a:br>
            <a:r>
              <a:rPr lang="en-US" sz="4000" dirty="0" err="1" smtClean="0">
                <a:latin typeface="Arial Black" pitchFamily="34" charset="0"/>
              </a:rPr>
              <a:t>Competencia</a:t>
            </a:r>
            <a:endParaRPr lang="en-US" sz="4000" dirty="0">
              <a:latin typeface="Arial Black" pitchFamily="34" charset="0"/>
            </a:endParaRPr>
          </a:p>
        </p:txBody>
      </p:sp>
      <p:sp>
        <p:nvSpPr>
          <p:cNvPr id="10244" name="Rectangle 3"/>
          <p:cNvSpPr>
            <a:spLocks noGrp="1" noChangeArrowheads="1"/>
          </p:cNvSpPr>
          <p:nvPr>
            <p:ph type="body" idx="1"/>
          </p:nvPr>
        </p:nvSpPr>
        <p:spPr/>
        <p:txBody>
          <a:bodyPr>
            <a:normAutofit/>
          </a:bodyPr>
          <a:lstStyle/>
          <a:p>
            <a:pPr>
              <a:buNone/>
            </a:pPr>
            <a:r>
              <a:rPr lang="en-US" dirty="0" smtClean="0">
                <a:latin typeface="Arial Black" pitchFamily="34" charset="0"/>
              </a:rPr>
              <a:t>7.1.2 </a:t>
            </a:r>
            <a:r>
              <a:rPr lang="es-MX" dirty="0" smtClean="0">
                <a:latin typeface="Arial Black" pitchFamily="34" charset="0"/>
              </a:rPr>
              <a:t>Determinación de los criterios de competencia </a:t>
            </a:r>
          </a:p>
          <a:p>
            <a:pPr lvl="1"/>
            <a:r>
              <a:rPr lang="es-MX" dirty="0" smtClean="0">
                <a:latin typeface="Arial Black" pitchFamily="34" charset="0"/>
              </a:rPr>
              <a:t>Nota que describe como “área técnica” aplica a un Sistema de Gestión Ambiental</a:t>
            </a:r>
          </a:p>
          <a:p>
            <a:pPr lvl="2" eaLnBrk="1" hangingPunct="1"/>
            <a:r>
              <a:rPr lang="es-MX" dirty="0" smtClean="0">
                <a:latin typeface="Arial Black" pitchFamily="34" charset="0"/>
              </a:rPr>
              <a:t>Se refiere a las categorías de actividades, de productos y de servicios relativos a los aspectos ambientales que afectan el aire, el agua, la tierra, los recursos naturales, la flora, la fauna y los seres humanos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311</TotalTime>
  <Words>1838</Words>
  <Application>Microsoft Office PowerPoint</Application>
  <PresentationFormat>Presentación en pantalla (4:3)</PresentationFormat>
  <Paragraphs>233</Paragraphs>
  <Slides>19</Slides>
  <Notes>19</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Apex</vt:lpstr>
      <vt:lpstr>ISO/IEC 17021:2011 CompetencIA</vt:lpstr>
      <vt:lpstr>ISO/IEC 17021:2011 Competencia</vt:lpstr>
      <vt:lpstr>ISO/IEC 17021:2011  Competencia</vt:lpstr>
      <vt:lpstr>ISO/IEC 17021:2011  Competencia</vt:lpstr>
      <vt:lpstr>ISO/IEC 17021:2011  Competencia</vt:lpstr>
      <vt:lpstr>ISO/IEC 17021:2011  Competencia</vt:lpstr>
      <vt:lpstr>Anexo A Normativo</vt:lpstr>
      <vt:lpstr>ISO/IEC 17021:2011 Competencia</vt:lpstr>
      <vt:lpstr>ISO/IEC 17021:2011 Competencia</vt:lpstr>
      <vt:lpstr>ISO/IEC 17021:2011 Competencia</vt:lpstr>
      <vt:lpstr>ISO/IEC 17021:2011 Competencia</vt:lpstr>
      <vt:lpstr>ISO/IEC 17021:2011 Competencia</vt:lpstr>
      <vt:lpstr>ISO/IEC 17021:2011 Competencia</vt:lpstr>
      <vt:lpstr>ISO/IEC 17021:2011 Competencia</vt:lpstr>
      <vt:lpstr>ISO/IEC 17021:2011 Competencia</vt:lpstr>
      <vt:lpstr>ISO/IEC 17021:2011 Competencia</vt:lpstr>
      <vt:lpstr>ISO/IEC 17021:2011 Competence</vt:lpstr>
      <vt:lpstr>ISO/IEC 17021:2011 Competencia</vt:lpstr>
      <vt:lpstr>ISO/IEC 17021:2011 Competence</vt:lpstr>
    </vt:vector>
  </TitlesOfParts>
  <Company>ANAB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ISO/IEC 17021:201X Competence</dc:title>
  <dc:creator> </dc:creator>
  <cp:lastModifiedBy>Usuario</cp:lastModifiedBy>
  <cp:revision>51</cp:revision>
  <dcterms:created xsi:type="dcterms:W3CDTF">2010-10-31T07:28:30Z</dcterms:created>
  <dcterms:modified xsi:type="dcterms:W3CDTF">2011-06-15T00:28:25Z</dcterms:modified>
</cp:coreProperties>
</file>